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2"/>
    <p:sldMasterId id="2147483674" r:id="rId3"/>
  </p:sldMasterIdLst>
  <p:notesMasterIdLst>
    <p:notesMasterId r:id="rId45"/>
  </p:notesMasterIdLst>
  <p:handoutMasterIdLst>
    <p:handoutMasterId r:id="rId46"/>
  </p:handoutMasterIdLst>
  <p:sldIdLst>
    <p:sldId id="296" r:id="rId4"/>
    <p:sldId id="260" r:id="rId5"/>
    <p:sldId id="322" r:id="rId6"/>
    <p:sldId id="320" r:id="rId7"/>
    <p:sldId id="316" r:id="rId8"/>
    <p:sldId id="277" r:id="rId9"/>
    <p:sldId id="314" r:id="rId10"/>
    <p:sldId id="321" r:id="rId11"/>
    <p:sldId id="303" r:id="rId12"/>
    <p:sldId id="305" r:id="rId13"/>
    <p:sldId id="318" r:id="rId14"/>
    <p:sldId id="304" r:id="rId15"/>
    <p:sldId id="293" r:id="rId16"/>
    <p:sldId id="327" r:id="rId17"/>
    <p:sldId id="328" r:id="rId18"/>
    <p:sldId id="306" r:id="rId19"/>
    <p:sldId id="329" r:id="rId20"/>
    <p:sldId id="347" r:id="rId21"/>
    <p:sldId id="348" r:id="rId22"/>
    <p:sldId id="330" r:id="rId23"/>
    <p:sldId id="309" r:id="rId24"/>
    <p:sldId id="344" r:id="rId25"/>
    <p:sldId id="345" r:id="rId26"/>
    <p:sldId id="308" r:id="rId27"/>
    <p:sldId id="319" r:id="rId28"/>
    <p:sldId id="310" r:id="rId29"/>
    <p:sldId id="334" r:id="rId30"/>
    <p:sldId id="311" r:id="rId31"/>
    <p:sldId id="333" r:id="rId32"/>
    <p:sldId id="324" r:id="rId33"/>
    <p:sldId id="323" r:id="rId34"/>
    <p:sldId id="337" r:id="rId35"/>
    <p:sldId id="346" r:id="rId36"/>
    <p:sldId id="339" r:id="rId37"/>
    <p:sldId id="302" r:id="rId38"/>
    <p:sldId id="325" r:id="rId39"/>
    <p:sldId id="341" r:id="rId40"/>
    <p:sldId id="340" r:id="rId41"/>
    <p:sldId id="312" r:id="rId42"/>
    <p:sldId id="343" r:id="rId43"/>
    <p:sldId id="313" r:id="rId4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8C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7" autoAdjust="0"/>
    <p:restoredTop sz="94601" autoAdjust="0"/>
  </p:normalViewPr>
  <p:slideViewPr>
    <p:cSldViewPr>
      <p:cViewPr varScale="1">
        <p:scale>
          <a:sx n="64" d="100"/>
          <a:sy n="64" d="100"/>
        </p:scale>
        <p:origin x="1452"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168"/>
    </p:cViewPr>
  </p:sorterViewPr>
  <p:notesViewPr>
    <p:cSldViewPr>
      <p:cViewPr varScale="1">
        <p:scale>
          <a:sx n="62" d="100"/>
          <a:sy n="62" d="100"/>
        </p:scale>
        <p:origin x="2636" y="5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764FB87-A33B-4CD9-96CC-C04C7ECEDCB0}" type="datetimeFigureOut">
              <a:rPr lang="en-US" smtClean="0"/>
              <a:t>3/7/2019</a:t>
            </a:fld>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7B6D04D-3A5A-415F-AE14-5186903F6DD4}" type="slidenum">
              <a:rPr lang="en-US" smtClean="0"/>
              <a:t>‹#›</a:t>
            </a:fld>
            <a:endParaRPr lang="en-US" dirty="0"/>
          </a:p>
        </p:txBody>
      </p:sp>
    </p:spTree>
    <p:extLst>
      <p:ext uri="{BB962C8B-B14F-4D97-AF65-F5344CB8AC3E}">
        <p14:creationId xmlns:p14="http://schemas.microsoft.com/office/powerpoint/2010/main" val="196151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499C1BB-0018-4F91-BF83-7408753661FD}" type="datetimeFigureOut">
              <a:rPr lang="en-US" smtClean="0"/>
              <a:t>3/7/2019</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87CD2B5-3E30-4A7D-A75B-223A7BDDAE6F}" type="slidenum">
              <a:rPr lang="en-US" smtClean="0"/>
              <a:t>‹#›</a:t>
            </a:fld>
            <a:endParaRPr lang="en-US" dirty="0"/>
          </a:p>
        </p:txBody>
      </p:sp>
    </p:spTree>
    <p:extLst>
      <p:ext uri="{BB962C8B-B14F-4D97-AF65-F5344CB8AC3E}">
        <p14:creationId xmlns:p14="http://schemas.microsoft.com/office/powerpoint/2010/main" val="2611075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3/7/2019 1:32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58729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7CD2B5-3E30-4A7D-A75B-223A7BDDAE6F}" type="slidenum">
              <a:rPr lang="en-US" smtClean="0"/>
              <a:t>41</a:t>
            </a:fld>
            <a:endParaRPr lang="en-US" dirty="0"/>
          </a:p>
        </p:txBody>
      </p:sp>
    </p:spTree>
    <p:extLst>
      <p:ext uri="{BB962C8B-B14F-4D97-AF65-F5344CB8AC3E}">
        <p14:creationId xmlns:p14="http://schemas.microsoft.com/office/powerpoint/2010/main" val="2295106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p:cNvSpPr txBox="1">
            <a:spLocks/>
          </p:cNvSpPr>
          <p:nvPr userDrawn="1"/>
        </p:nvSpPr>
        <p:spPr>
          <a:xfrm>
            <a:off x="8153400" y="6248400"/>
            <a:ext cx="762000" cy="533400"/>
          </a:xfrm>
          <a:prstGeom prst="rect">
            <a:avLst/>
          </a:prstGeom>
        </p:spPr>
        <p:txBody>
          <a:bodyPr anchor="ctr"/>
          <a:lstStyle>
            <a:lvl1pPr marL="0" indent="0" algn="l" defTabSz="914363" rtl="0" eaLnBrk="1" latinLnBrk="0" hangingPunct="1">
              <a:lnSpc>
                <a:spcPct val="90000"/>
              </a:lnSpc>
              <a:spcBef>
                <a:spcPct val="20000"/>
              </a:spcBef>
              <a:buFontTx/>
              <a:buNone/>
              <a:defRPr sz="2400" kern="1200">
                <a:solidFill>
                  <a:schemeClr val="accent3">
                    <a:lumMod val="20000"/>
                    <a:lumOff val="80000"/>
                  </a:schemeClr>
                </a:solidFill>
                <a:latin typeface="+mn-lt"/>
                <a:ea typeface="+mn-ea"/>
                <a:cs typeface="+mn-cs"/>
              </a:defRPr>
            </a:lvl1pPr>
            <a:lvl2pPr marL="914400" indent="-396875" algn="l" defTabSz="914363" rtl="0" eaLnBrk="1" latinLnBrk="0" hangingPunct="1">
              <a:lnSpc>
                <a:spcPct val="90000"/>
              </a:lnSpc>
              <a:spcBef>
                <a:spcPct val="20000"/>
              </a:spcBef>
              <a:buFontTx/>
              <a:buBlip>
                <a:blip r:embed="rId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fld id="{405570CA-C85D-4719-90BB-81DCE566D3DC}" type="slidenum">
              <a:rPr lang="en-US" smtClean="0"/>
              <a:pPr algn="ct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txBox="1">
            <a:spLocks/>
          </p:cNvSpPr>
          <p:nvPr userDrawn="1"/>
        </p:nvSpPr>
        <p:spPr>
          <a:xfrm>
            <a:off x="8153400" y="6248400"/>
            <a:ext cx="762000" cy="533400"/>
          </a:xfrm>
          <a:prstGeom prst="rect">
            <a:avLst/>
          </a:prstGeom>
        </p:spPr>
        <p:txBody>
          <a:bodyPr anchor="ctr"/>
          <a:lstStyle>
            <a:lvl1pPr marL="0" indent="0" algn="l" defTabSz="914363" rtl="0" eaLnBrk="1" latinLnBrk="0" hangingPunct="1">
              <a:lnSpc>
                <a:spcPct val="90000"/>
              </a:lnSpc>
              <a:spcBef>
                <a:spcPct val="20000"/>
              </a:spcBef>
              <a:buFontTx/>
              <a:buNone/>
              <a:defRPr sz="2400" kern="1200">
                <a:solidFill>
                  <a:schemeClr val="accent3">
                    <a:lumMod val="20000"/>
                    <a:lumOff val="80000"/>
                  </a:schemeClr>
                </a:solidFill>
                <a:latin typeface="+mn-lt"/>
                <a:ea typeface="+mn-ea"/>
                <a:cs typeface="+mn-cs"/>
              </a:defRPr>
            </a:lvl1pPr>
            <a:lvl2pPr marL="914400" indent="-396875" algn="l" defTabSz="914363" rtl="0" eaLnBrk="1" latinLnBrk="0" hangingPunct="1">
              <a:lnSpc>
                <a:spcPct val="90000"/>
              </a:lnSpc>
              <a:spcBef>
                <a:spcPct val="20000"/>
              </a:spcBef>
              <a:buFontTx/>
              <a:buBlip>
                <a:blip r:embed="rId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fld id="{405570CA-C85D-4719-90BB-81DCE566D3DC}" type="slidenum">
              <a:rPr lang="en-US" smtClean="0"/>
              <a:pPr algn="ct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txBox="1">
            <a:spLocks/>
          </p:cNvSpPr>
          <p:nvPr userDrawn="1"/>
        </p:nvSpPr>
        <p:spPr>
          <a:xfrm>
            <a:off x="8153400" y="6248400"/>
            <a:ext cx="762000" cy="533400"/>
          </a:xfrm>
          <a:prstGeom prst="rect">
            <a:avLst/>
          </a:prstGeom>
        </p:spPr>
        <p:txBody>
          <a:bodyPr anchor="ctr"/>
          <a:lstStyle>
            <a:lvl1pPr marL="0" indent="0" algn="l" defTabSz="914363" rtl="0" eaLnBrk="1" latinLnBrk="0" hangingPunct="1">
              <a:lnSpc>
                <a:spcPct val="90000"/>
              </a:lnSpc>
              <a:spcBef>
                <a:spcPct val="20000"/>
              </a:spcBef>
              <a:buFontTx/>
              <a:buNone/>
              <a:defRPr sz="2400" kern="1200">
                <a:solidFill>
                  <a:schemeClr val="accent3">
                    <a:lumMod val="20000"/>
                    <a:lumOff val="80000"/>
                  </a:schemeClr>
                </a:solidFill>
                <a:latin typeface="+mn-lt"/>
                <a:ea typeface="+mn-ea"/>
                <a:cs typeface="+mn-cs"/>
              </a:defRPr>
            </a:lvl1pPr>
            <a:lvl2pPr marL="914400" indent="-396875" algn="l" defTabSz="914363" rtl="0" eaLnBrk="1" latinLnBrk="0" hangingPunct="1">
              <a:lnSpc>
                <a:spcPct val="90000"/>
              </a:lnSpc>
              <a:spcBef>
                <a:spcPct val="20000"/>
              </a:spcBef>
              <a:buFontTx/>
              <a:buBlip>
                <a:blip r:embed="rId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fld id="{405570CA-C85D-4719-90BB-81DCE566D3DC}" type="slidenum">
              <a:rPr lang="en-US" smtClean="0"/>
              <a:pPr algn="ct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p:cNvSpPr txBox="1">
            <a:spLocks/>
          </p:cNvSpPr>
          <p:nvPr userDrawn="1"/>
        </p:nvSpPr>
        <p:spPr>
          <a:xfrm>
            <a:off x="8153400" y="6248400"/>
            <a:ext cx="762000" cy="533400"/>
          </a:xfrm>
          <a:prstGeom prst="rect">
            <a:avLst/>
          </a:prstGeom>
        </p:spPr>
        <p:txBody>
          <a:bodyPr anchor="ctr"/>
          <a:lstStyle>
            <a:lvl1pPr marL="0" indent="0" algn="l" defTabSz="914363" rtl="0" eaLnBrk="1" latinLnBrk="0" hangingPunct="1">
              <a:lnSpc>
                <a:spcPct val="90000"/>
              </a:lnSpc>
              <a:spcBef>
                <a:spcPct val="20000"/>
              </a:spcBef>
              <a:buFontTx/>
              <a:buNone/>
              <a:defRPr sz="2400" kern="1200">
                <a:solidFill>
                  <a:schemeClr val="accent3">
                    <a:lumMod val="20000"/>
                    <a:lumOff val="80000"/>
                  </a:schemeClr>
                </a:solidFill>
                <a:latin typeface="+mn-lt"/>
                <a:ea typeface="+mn-ea"/>
                <a:cs typeface="+mn-cs"/>
              </a:defRPr>
            </a:lvl1pPr>
            <a:lvl2pPr marL="914400" indent="-396875" algn="l" defTabSz="914363" rtl="0" eaLnBrk="1" latinLnBrk="0" hangingPunct="1">
              <a:lnSpc>
                <a:spcPct val="90000"/>
              </a:lnSpc>
              <a:spcBef>
                <a:spcPct val="20000"/>
              </a:spcBef>
              <a:buFontTx/>
              <a:buBlip>
                <a:blip r:embed="rId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fld id="{405570CA-C85D-4719-90BB-81DCE566D3DC}" type="slidenum">
              <a:rPr lang="en-US" smtClean="0"/>
              <a:pPr algn="ct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06941"/>
            <a:ext cx="8382000" cy="609398"/>
          </a:xfrm>
        </p:spPr>
        <p:txBody>
          <a:bodyPr/>
          <a:lstStyle>
            <a:lvl1pPr>
              <a:defRPr sz="4400"/>
            </a:lvl1pPr>
          </a:lstStyle>
          <a:p>
            <a:r>
              <a:rPr lang="en-US"/>
              <a:t>Click to edit Master title style</a:t>
            </a:r>
            <a:endParaRPr lang="en-US" dirty="0"/>
          </a:p>
        </p:txBody>
      </p:sp>
      <p:sp>
        <p:nvSpPr>
          <p:cNvPr id="3" name="Text Placeholder 3"/>
          <p:cNvSpPr txBox="1">
            <a:spLocks/>
          </p:cNvSpPr>
          <p:nvPr userDrawn="1"/>
        </p:nvSpPr>
        <p:spPr>
          <a:xfrm>
            <a:off x="8153400" y="6248400"/>
            <a:ext cx="762000" cy="533400"/>
          </a:xfrm>
          <a:prstGeom prst="rect">
            <a:avLst/>
          </a:prstGeom>
        </p:spPr>
        <p:txBody>
          <a:bodyPr anchor="ctr"/>
          <a:lstStyle>
            <a:lvl1pPr marL="0" indent="0" algn="l" defTabSz="914363" rtl="0" eaLnBrk="1" latinLnBrk="0" hangingPunct="1">
              <a:lnSpc>
                <a:spcPct val="90000"/>
              </a:lnSpc>
              <a:spcBef>
                <a:spcPct val="20000"/>
              </a:spcBef>
              <a:buFontTx/>
              <a:buNone/>
              <a:defRPr sz="2400" kern="1200">
                <a:solidFill>
                  <a:schemeClr val="accent3">
                    <a:lumMod val="20000"/>
                    <a:lumOff val="80000"/>
                  </a:schemeClr>
                </a:solidFill>
                <a:latin typeface="+mn-lt"/>
                <a:ea typeface="+mn-ea"/>
                <a:cs typeface="+mn-cs"/>
              </a:defRPr>
            </a:lvl1pPr>
            <a:lvl2pPr marL="914400" indent="-396875" algn="l" defTabSz="914363" rtl="0" eaLnBrk="1" latinLnBrk="0" hangingPunct="1">
              <a:lnSpc>
                <a:spcPct val="90000"/>
              </a:lnSpc>
              <a:spcBef>
                <a:spcPct val="20000"/>
              </a:spcBef>
              <a:buFontTx/>
              <a:buBlip>
                <a:blip r:embed="rId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fld id="{405570CA-C85D-4719-90BB-81DCE566D3DC}" type="slidenum">
              <a:rPr lang="en-US" smtClean="0"/>
              <a:pPr algn="ct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Placeholder 3"/>
          <p:cNvSpPr txBox="1">
            <a:spLocks/>
          </p:cNvSpPr>
          <p:nvPr userDrawn="1"/>
        </p:nvSpPr>
        <p:spPr>
          <a:xfrm>
            <a:off x="8153400" y="6248400"/>
            <a:ext cx="762000" cy="533400"/>
          </a:xfrm>
          <a:prstGeom prst="rect">
            <a:avLst/>
          </a:prstGeom>
        </p:spPr>
        <p:txBody>
          <a:bodyPr anchor="ctr"/>
          <a:lstStyle>
            <a:lvl1pPr marL="0" indent="0" algn="l" defTabSz="914363" rtl="0" eaLnBrk="1" latinLnBrk="0" hangingPunct="1">
              <a:lnSpc>
                <a:spcPct val="90000"/>
              </a:lnSpc>
              <a:spcBef>
                <a:spcPct val="20000"/>
              </a:spcBef>
              <a:buFontTx/>
              <a:buNone/>
              <a:defRPr sz="2400" kern="1200">
                <a:solidFill>
                  <a:schemeClr val="accent3">
                    <a:lumMod val="20000"/>
                    <a:lumOff val="80000"/>
                  </a:schemeClr>
                </a:solidFill>
                <a:latin typeface="+mn-lt"/>
                <a:ea typeface="+mn-ea"/>
                <a:cs typeface="+mn-cs"/>
              </a:defRPr>
            </a:lvl1pPr>
            <a:lvl2pPr marL="914400" indent="-396875" algn="l" defTabSz="914363" rtl="0" eaLnBrk="1" latinLnBrk="0" hangingPunct="1">
              <a:lnSpc>
                <a:spcPct val="90000"/>
              </a:lnSpc>
              <a:spcBef>
                <a:spcPct val="20000"/>
              </a:spcBef>
              <a:buFontTx/>
              <a:buBlip>
                <a:blip r:embed="rId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fld id="{405570CA-C85D-4719-90BB-81DCE566D3DC}" type="slidenum">
              <a:rPr lang="en-US" smtClean="0"/>
              <a:pPr algn="ct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userDrawn="1"/>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09398"/>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381000" y="1219200"/>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hdr="0" ftr="0" dt="0"/>
  <p:txStyles>
    <p:titleStyle>
      <a:lvl1pPr algn="l" defTabSz="914363" rtl="0" eaLnBrk="1" latinLnBrk="0" hangingPunct="1">
        <a:lnSpc>
          <a:spcPct val="90000"/>
        </a:lnSpc>
        <a:spcBef>
          <a:spcPct val="0"/>
        </a:spcBef>
        <a:buNone/>
        <a:defRPr lang="en-US" sz="44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transit-safety.fta.dot.gov/DrugAndAlcohol/Tools/" TargetMode="Externa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mailto:iyon.rosario@dot.gov"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mailto:fmcsadrugandalcohol@dot.gov" TargetMode="External"/><Relationship Id="rId5" Type="http://schemas.openxmlformats.org/officeDocument/2006/relationships/hyperlink" Target="mailto:juan.moya@dot.gov" TargetMode="External"/><Relationship Id="rId4" Type="http://schemas.openxmlformats.org/officeDocument/2006/relationships/hyperlink" Target="mailto:fta.damis@dot.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762" y="1752600"/>
            <a:ext cx="8229600" cy="1523495"/>
          </a:xfrm>
        </p:spPr>
        <p:txBody>
          <a:bodyPr/>
          <a:lstStyle/>
          <a:p>
            <a:r>
              <a:rPr lang="en-US" sz="3600" b="1" dirty="0">
                <a:effectLst/>
              </a:rPr>
              <a:t>Employers who are Covered by FTA and FMCSA: </a:t>
            </a:r>
            <a:br>
              <a:rPr lang="en-US" sz="3600" b="1" dirty="0">
                <a:effectLst/>
              </a:rPr>
            </a:br>
            <a:r>
              <a:rPr lang="en-US" sz="3600" b="1" i="1" dirty="0">
                <a:effectLst/>
              </a:rPr>
              <a:t>How to Manage the Dual Modes</a:t>
            </a:r>
            <a:endParaRPr lang="en-US" sz="3600" b="1" i="1" dirty="0"/>
          </a:p>
        </p:txBody>
      </p:sp>
      <p:sp>
        <p:nvSpPr>
          <p:cNvPr id="3" name="Subtitle 2"/>
          <p:cNvSpPr>
            <a:spLocks noGrp="1"/>
          </p:cNvSpPr>
          <p:nvPr>
            <p:ph type="subTitle" idx="1"/>
          </p:nvPr>
        </p:nvSpPr>
        <p:spPr>
          <a:xfrm>
            <a:off x="724605" y="3924047"/>
            <a:ext cx="7681914" cy="838200"/>
          </a:xfrm>
        </p:spPr>
        <p:txBody>
          <a:bodyPr>
            <a:normAutofit/>
          </a:bodyPr>
          <a:lstStyle/>
          <a:p>
            <a:r>
              <a:rPr lang="en-US" sz="2400" dirty="0">
                <a:solidFill>
                  <a:schemeClr val="tx2"/>
                </a:solidFill>
              </a:rPr>
              <a:t>FTA Drug and Alcohol Program National Conference</a:t>
            </a:r>
          </a:p>
          <a:p>
            <a:r>
              <a:rPr lang="en-US" sz="2000" dirty="0">
                <a:solidFill>
                  <a:schemeClr val="tx2"/>
                </a:solidFill>
              </a:rPr>
              <a:t>Milwaukee, 2019</a:t>
            </a:r>
          </a:p>
          <a:p>
            <a:endParaRPr lang="en-US" dirty="0"/>
          </a:p>
          <a:p>
            <a:endParaRPr lang="en-US" dirty="0"/>
          </a:p>
        </p:txBody>
      </p:sp>
      <p:sp>
        <p:nvSpPr>
          <p:cNvPr id="5" name="Subtitle 2"/>
          <p:cNvSpPr txBox="1">
            <a:spLocks/>
          </p:cNvSpPr>
          <p:nvPr/>
        </p:nvSpPr>
        <p:spPr>
          <a:xfrm>
            <a:off x="724605" y="5257800"/>
            <a:ext cx="7681914" cy="838200"/>
          </a:xfrm>
          <a:prstGeom prst="rect">
            <a:avLst/>
          </a:prstGeom>
        </p:spPr>
        <p:txBody>
          <a:bodyPr vert="horz" lIns="0" tIns="0" rIns="0" bIns="0" rtlCol="0">
            <a:normAutofit/>
          </a:bodyPr>
          <a:lstStyle>
            <a:lvl1pPr marL="0" indent="0" algn="l" defTabSz="914363" rtl="0" eaLnBrk="1" latinLnBrk="0" hangingPunct="1">
              <a:lnSpc>
                <a:spcPct val="90000"/>
              </a:lnSpc>
              <a:spcBef>
                <a:spcPts val="0"/>
              </a:spcBef>
              <a:buFontTx/>
              <a:buNone/>
              <a:defRPr sz="3200" kern="1200">
                <a:solidFill>
                  <a:schemeClr val="tx1"/>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US" sz="2800" dirty="0" smtClean="0">
                <a:solidFill>
                  <a:schemeClr val="accent1"/>
                </a:solidFill>
              </a:rPr>
              <a:t>Iyon Rosario and </a:t>
            </a:r>
            <a:r>
              <a:rPr lang="en-US" sz="2800" dirty="0">
                <a:solidFill>
                  <a:schemeClr val="accent1"/>
                </a:solidFill>
              </a:rPr>
              <a:t>Juan Moya</a:t>
            </a:r>
          </a:p>
          <a:p>
            <a:endParaRPr lang="en-US" dirty="0"/>
          </a:p>
          <a:p>
            <a:endParaRPr lang="en-US" dirty="0"/>
          </a:p>
        </p:txBody>
      </p:sp>
    </p:spTree>
    <p:extLst>
      <p:ext uri="{BB962C8B-B14F-4D97-AF65-F5344CB8AC3E}">
        <p14:creationId xmlns:p14="http://schemas.microsoft.com/office/powerpoint/2010/main" val="3963170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 Pre-Employment</a:t>
            </a:r>
          </a:p>
        </p:txBody>
      </p:sp>
      <p:sp>
        <p:nvSpPr>
          <p:cNvPr id="3" name="Text Placeholder 2"/>
          <p:cNvSpPr>
            <a:spLocks noGrp="1"/>
          </p:cNvSpPr>
          <p:nvPr>
            <p:ph type="body" sz="quarter" idx="10"/>
          </p:nvPr>
        </p:nvSpPr>
        <p:spPr>
          <a:xfrm>
            <a:off x="381000" y="1411552"/>
            <a:ext cx="8382000" cy="2074414"/>
          </a:xfrm>
        </p:spPr>
        <p:txBody>
          <a:bodyPr/>
          <a:lstStyle/>
          <a:p>
            <a:r>
              <a:rPr lang="en-US" sz="2800" dirty="0">
                <a:solidFill>
                  <a:schemeClr val="accent3">
                    <a:lumMod val="75000"/>
                  </a:schemeClr>
                </a:solidFill>
              </a:rPr>
              <a:t>Do I just follow the 30-day rule because it is stricter?</a:t>
            </a:r>
          </a:p>
          <a:p>
            <a:pPr lvl="1"/>
            <a:r>
              <a:rPr lang="en-US" sz="2400" dirty="0">
                <a:solidFill>
                  <a:schemeClr val="accent1"/>
                </a:solidFill>
              </a:rPr>
              <a:t>Follow the out-of-pool requirements for the mode regulating &gt;50% of the employee’s functions.</a:t>
            </a:r>
          </a:p>
          <a:p>
            <a:pPr lvl="1"/>
            <a:endParaRPr lang="en-US" sz="2400" dirty="0">
              <a:solidFill>
                <a:schemeClr val="accent1"/>
              </a:solidFill>
            </a:endParaRPr>
          </a:p>
          <a:p>
            <a:endParaRPr lang="en-US" dirty="0">
              <a:solidFill>
                <a:schemeClr val="accent1"/>
              </a:solidFill>
            </a:endParaRPr>
          </a:p>
        </p:txBody>
      </p:sp>
    </p:spTree>
    <p:extLst>
      <p:ext uri="{BB962C8B-B14F-4D97-AF65-F5344CB8AC3E}">
        <p14:creationId xmlns:p14="http://schemas.microsoft.com/office/powerpoint/2010/main" val="604185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Employer Testing History</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sp>
        <p:nvSpPr>
          <p:cNvPr id="14" name="Freeform 13"/>
          <p:cNvSpPr/>
          <p:nvPr/>
        </p:nvSpPr>
        <p:spPr>
          <a:xfrm>
            <a:off x="462413" y="1544853"/>
            <a:ext cx="3880986" cy="4322547"/>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marL="57150" defTabSz="2311400">
              <a:lnSpc>
                <a:spcPct val="90000"/>
              </a:lnSpc>
              <a:spcBef>
                <a:spcPct val="0"/>
              </a:spcBef>
              <a:spcAft>
                <a:spcPct val="35000"/>
              </a:spcAft>
            </a:pPr>
            <a:r>
              <a:rPr lang="en-US" sz="2000" dirty="0">
                <a:solidFill>
                  <a:schemeClr val="accent1"/>
                </a:solidFill>
              </a:rPr>
              <a:t>Review DOT testing history from prior employers an applicant worked for in last </a:t>
            </a:r>
            <a:r>
              <a:rPr lang="en-US" sz="2000" b="1" dirty="0">
                <a:solidFill>
                  <a:schemeClr val="accent1"/>
                </a:solidFill>
              </a:rPr>
              <a:t>two </a:t>
            </a:r>
            <a:r>
              <a:rPr lang="en-US" sz="2000" dirty="0" smtClean="0">
                <a:solidFill>
                  <a:schemeClr val="accent1"/>
                </a:solidFill>
              </a:rPr>
              <a:t>years.</a:t>
            </a:r>
          </a:p>
          <a:p>
            <a:pPr marL="57150" defTabSz="2311400">
              <a:lnSpc>
                <a:spcPct val="90000"/>
              </a:lnSpc>
              <a:spcBef>
                <a:spcPct val="0"/>
              </a:spcBef>
              <a:spcAft>
                <a:spcPct val="35000"/>
              </a:spcAft>
            </a:pPr>
            <a:endParaRPr lang="en-US" sz="2000" dirty="0">
              <a:solidFill>
                <a:schemeClr val="accent1"/>
              </a:solidFill>
            </a:endParaRPr>
          </a:p>
          <a:p>
            <a:pPr marL="57150" defTabSz="2311400">
              <a:lnSpc>
                <a:spcPct val="90000"/>
              </a:lnSpc>
              <a:spcBef>
                <a:spcPct val="0"/>
              </a:spcBef>
              <a:spcAft>
                <a:spcPct val="35000"/>
              </a:spcAft>
            </a:pPr>
            <a:r>
              <a:rPr lang="en-US" sz="2000" dirty="0" smtClean="0">
                <a:solidFill>
                  <a:schemeClr val="accent1"/>
                </a:solidFill>
              </a:rPr>
              <a:t> </a:t>
            </a:r>
            <a:endParaRPr lang="en-US" sz="2000" dirty="0">
              <a:solidFill>
                <a:schemeClr val="accent1"/>
              </a:solidFill>
            </a:endParaRPr>
          </a:p>
          <a:p>
            <a:pPr marL="341313" indent="-225425" defTabSz="2311400">
              <a:lnSpc>
                <a:spcPct val="90000"/>
              </a:lnSpc>
              <a:spcBef>
                <a:spcPct val="0"/>
              </a:spcBef>
              <a:spcAft>
                <a:spcPct val="35000"/>
              </a:spcAft>
              <a:buFont typeface="Arial" panose="020B0604020202020204" pitchFamily="34" charset="0"/>
              <a:buChar char="•"/>
            </a:pPr>
            <a:r>
              <a:rPr lang="en-US" sz="1700" dirty="0" smtClean="0">
                <a:solidFill>
                  <a:schemeClr val="accent1"/>
                </a:solidFill>
              </a:rPr>
              <a:t>Alcohol </a:t>
            </a:r>
            <a:r>
              <a:rPr lang="en-US" sz="1700" dirty="0">
                <a:solidFill>
                  <a:schemeClr val="accent1"/>
                </a:solidFill>
              </a:rPr>
              <a:t>test results 0.04 or greater</a:t>
            </a:r>
          </a:p>
          <a:p>
            <a:pPr marL="341313" indent="-225425"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Verified positive drugs tests</a:t>
            </a:r>
          </a:p>
          <a:p>
            <a:pPr marL="341313" indent="-225425"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Refusals to test</a:t>
            </a:r>
          </a:p>
          <a:p>
            <a:pPr marL="341313" indent="-225425"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Other violations of DOT agency drug/alcohol regulations</a:t>
            </a:r>
          </a:p>
          <a:p>
            <a:pPr marL="341313" indent="-225425"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Documentation of successful completion of DOT return-to-duty process (if applicable)</a:t>
            </a:r>
          </a:p>
        </p:txBody>
      </p:sp>
      <p:sp>
        <p:nvSpPr>
          <p:cNvPr id="34" name="Freeform 33"/>
          <p:cNvSpPr/>
          <p:nvPr/>
        </p:nvSpPr>
        <p:spPr>
          <a:xfrm flipH="1">
            <a:off x="4794563" y="1544852"/>
            <a:ext cx="3880987" cy="4322548"/>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smtClean="0">
                <a:solidFill>
                  <a:schemeClr val="accent1"/>
                </a:solidFill>
              </a:rPr>
              <a:t>For employees conducting </a:t>
            </a:r>
            <a:r>
              <a:rPr lang="en-US" sz="2000" b="1" dirty="0" smtClean="0">
                <a:solidFill>
                  <a:schemeClr val="accent1"/>
                </a:solidFill>
              </a:rPr>
              <a:t>intrastate </a:t>
            </a:r>
            <a:r>
              <a:rPr lang="en-US" sz="2000" dirty="0" smtClean="0">
                <a:solidFill>
                  <a:schemeClr val="accent1"/>
                </a:solidFill>
              </a:rPr>
              <a:t>operations, review </a:t>
            </a:r>
            <a:r>
              <a:rPr lang="en-US" sz="2000" dirty="0">
                <a:solidFill>
                  <a:schemeClr val="accent1"/>
                </a:solidFill>
              </a:rPr>
              <a:t>DOT testing history from prior employers an applicant worked for in last </a:t>
            </a:r>
            <a:r>
              <a:rPr lang="en-US" sz="2000" b="1" dirty="0" smtClean="0">
                <a:solidFill>
                  <a:schemeClr val="accent1"/>
                </a:solidFill>
              </a:rPr>
              <a:t>two </a:t>
            </a:r>
            <a:r>
              <a:rPr lang="en-US" sz="2000" dirty="0" smtClean="0">
                <a:solidFill>
                  <a:schemeClr val="accent1"/>
                </a:solidFill>
              </a:rPr>
              <a:t>years. For </a:t>
            </a:r>
            <a:r>
              <a:rPr lang="en-US" sz="2000" b="1" dirty="0" smtClean="0">
                <a:solidFill>
                  <a:schemeClr val="accent1"/>
                </a:solidFill>
              </a:rPr>
              <a:t>interstate</a:t>
            </a:r>
            <a:r>
              <a:rPr lang="en-US" sz="2000" dirty="0" smtClean="0">
                <a:solidFill>
                  <a:schemeClr val="accent1"/>
                </a:solidFill>
              </a:rPr>
              <a:t>, review </a:t>
            </a:r>
            <a:r>
              <a:rPr lang="en-US" sz="2000" b="1" dirty="0" smtClean="0">
                <a:solidFill>
                  <a:schemeClr val="accent1"/>
                </a:solidFill>
              </a:rPr>
              <a:t>three</a:t>
            </a:r>
            <a:r>
              <a:rPr lang="en-US" sz="2000" dirty="0" smtClean="0">
                <a:solidFill>
                  <a:schemeClr val="accent1"/>
                </a:solidFill>
              </a:rPr>
              <a:t> years. </a:t>
            </a:r>
            <a:endParaRPr lang="en-US" sz="2000" dirty="0">
              <a:solidFill>
                <a:schemeClr val="accent1"/>
              </a:solidFill>
            </a:endParaRPr>
          </a:p>
          <a:p>
            <a:pPr marL="341313" indent="-225425" defTabSz="2311400">
              <a:lnSpc>
                <a:spcPct val="90000"/>
              </a:lnSpc>
              <a:spcBef>
                <a:spcPct val="0"/>
              </a:spcBef>
              <a:spcAft>
                <a:spcPct val="35000"/>
              </a:spcAft>
              <a:buFont typeface="Arial" panose="020B0604020202020204" pitchFamily="34" charset="0"/>
              <a:buChar char="•"/>
            </a:pPr>
            <a:r>
              <a:rPr lang="en-US" sz="1700" dirty="0" smtClean="0">
                <a:solidFill>
                  <a:schemeClr val="accent1"/>
                </a:solidFill>
              </a:rPr>
              <a:t>Alcohol </a:t>
            </a:r>
            <a:r>
              <a:rPr lang="en-US" sz="1700" dirty="0">
                <a:solidFill>
                  <a:schemeClr val="accent1"/>
                </a:solidFill>
              </a:rPr>
              <a:t>test results 0.04 or greater</a:t>
            </a:r>
          </a:p>
          <a:p>
            <a:pPr marL="341313" indent="-225425"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Verified positive drugs tests</a:t>
            </a:r>
          </a:p>
          <a:p>
            <a:pPr marL="341313" indent="-225425"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Refusals to test</a:t>
            </a:r>
          </a:p>
          <a:p>
            <a:pPr marL="341313" indent="-225425"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Other violations of DOT agency drug/alcohol regulations</a:t>
            </a:r>
          </a:p>
          <a:p>
            <a:pPr marL="341313" indent="-225425"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Documentation of successful completion of DOT return-to-duty process (if applicable)</a:t>
            </a:r>
          </a:p>
        </p:txBody>
      </p:sp>
      <p:sp>
        <p:nvSpPr>
          <p:cNvPr id="42" name="Oval 41"/>
          <p:cNvSpPr/>
          <p:nvPr/>
        </p:nvSpPr>
        <p:spPr>
          <a:xfrm flipH="1">
            <a:off x="8538390" y="356896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38215" y="3610524"/>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3109547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 Testing History</a:t>
            </a:r>
          </a:p>
        </p:txBody>
      </p:sp>
      <p:sp>
        <p:nvSpPr>
          <p:cNvPr id="3" name="Text Placeholder 2"/>
          <p:cNvSpPr>
            <a:spLocks noGrp="1"/>
          </p:cNvSpPr>
          <p:nvPr>
            <p:ph type="body" sz="quarter" idx="10"/>
          </p:nvPr>
        </p:nvSpPr>
        <p:spPr>
          <a:xfrm>
            <a:off x="381000" y="1411552"/>
            <a:ext cx="8382000" cy="4099584"/>
          </a:xfrm>
        </p:spPr>
        <p:txBody>
          <a:bodyPr/>
          <a:lstStyle/>
          <a:p>
            <a:r>
              <a:rPr lang="en-US" sz="2800" dirty="0">
                <a:solidFill>
                  <a:schemeClr val="accent3">
                    <a:lumMod val="75000"/>
                  </a:schemeClr>
                </a:solidFill>
              </a:rPr>
              <a:t>Do I need to fill out two forms?</a:t>
            </a:r>
          </a:p>
          <a:p>
            <a:pPr lvl="1"/>
            <a:r>
              <a:rPr lang="en-US" sz="2400" dirty="0">
                <a:solidFill>
                  <a:schemeClr val="accent1"/>
                </a:solidFill>
              </a:rPr>
              <a:t>No, only one form is required.</a:t>
            </a:r>
          </a:p>
          <a:p>
            <a:pPr lvl="1"/>
            <a:endParaRPr lang="en-US" sz="2400" dirty="0">
              <a:solidFill>
                <a:schemeClr val="accent1"/>
              </a:solidFill>
            </a:endParaRPr>
          </a:p>
          <a:p>
            <a:r>
              <a:rPr lang="en-US" sz="2800" dirty="0">
                <a:solidFill>
                  <a:schemeClr val="accent3">
                    <a:lumMod val="75000"/>
                  </a:schemeClr>
                </a:solidFill>
              </a:rPr>
              <a:t>So do I go back two years or three years?</a:t>
            </a:r>
          </a:p>
          <a:p>
            <a:pPr lvl="1"/>
            <a:r>
              <a:rPr lang="en-US" sz="2400" dirty="0">
                <a:solidFill>
                  <a:schemeClr val="accent1"/>
                </a:solidFill>
              </a:rPr>
              <a:t>Follow the requirements for the mode that will regulate &gt;50% of the employee’s functions.</a:t>
            </a:r>
          </a:p>
          <a:p>
            <a:pPr lvl="1"/>
            <a:endParaRPr lang="en-US" sz="2400" dirty="0">
              <a:solidFill>
                <a:schemeClr val="accent1"/>
              </a:solidFill>
            </a:endParaRPr>
          </a:p>
          <a:p>
            <a:pPr lvl="1"/>
            <a:r>
              <a:rPr lang="en-US" sz="2400" dirty="0">
                <a:solidFill>
                  <a:schemeClr val="accent1"/>
                </a:solidFill>
              </a:rPr>
              <a:t>Note: It is not a violation to request testing information going back longer than the required period.</a:t>
            </a:r>
            <a:endParaRPr lang="en-US" sz="2400" dirty="0">
              <a:solidFill>
                <a:schemeClr val="accent3">
                  <a:lumMod val="75000"/>
                </a:schemeClr>
              </a:solidFill>
            </a:endParaRPr>
          </a:p>
          <a:p>
            <a:endParaRPr lang="en-US" dirty="0">
              <a:solidFill>
                <a:schemeClr val="accent1"/>
              </a:solidFill>
            </a:endParaRPr>
          </a:p>
        </p:txBody>
      </p:sp>
    </p:spTree>
    <p:extLst>
      <p:ext uri="{BB962C8B-B14F-4D97-AF65-F5344CB8AC3E}">
        <p14:creationId xmlns:p14="http://schemas.microsoft.com/office/powerpoint/2010/main" val="989381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Exemptions from FMCSA </a:t>
            </a:r>
            <a:br>
              <a:rPr lang="en-US" dirty="0"/>
            </a:br>
            <a:r>
              <a:rPr lang="en-US" dirty="0"/>
              <a:t>§391 Medical Qualifications</a:t>
            </a:r>
          </a:p>
        </p:txBody>
      </p:sp>
      <p:sp>
        <p:nvSpPr>
          <p:cNvPr id="3" name="Text Placeholder 2"/>
          <p:cNvSpPr>
            <a:spLocks noGrp="1"/>
          </p:cNvSpPr>
          <p:nvPr>
            <p:ph type="body" sz="quarter" idx="10"/>
          </p:nvPr>
        </p:nvSpPr>
        <p:spPr>
          <a:xfrm>
            <a:off x="381000" y="1905000"/>
            <a:ext cx="8382000" cy="3902607"/>
          </a:xfrm>
        </p:spPr>
        <p:txBody>
          <a:bodyPr/>
          <a:lstStyle/>
          <a:p>
            <a:r>
              <a:rPr lang="en-US" dirty="0">
                <a:solidFill>
                  <a:schemeClr val="accent3">
                    <a:lumMod val="75000"/>
                  </a:schemeClr>
                </a:solidFill>
                <a:latin typeface="+mj-lt"/>
              </a:rPr>
              <a:t>§391 applies to </a:t>
            </a:r>
            <a:r>
              <a:rPr lang="en-US" u="sng" dirty="0">
                <a:solidFill>
                  <a:schemeClr val="accent3">
                    <a:lumMod val="75000"/>
                  </a:schemeClr>
                </a:solidFill>
                <a:latin typeface="+mj-lt"/>
              </a:rPr>
              <a:t>inter</a:t>
            </a:r>
            <a:r>
              <a:rPr lang="en-US" dirty="0">
                <a:solidFill>
                  <a:schemeClr val="accent3">
                    <a:lumMod val="75000"/>
                  </a:schemeClr>
                </a:solidFill>
                <a:latin typeface="+mj-lt"/>
              </a:rPr>
              <a:t>state operations</a:t>
            </a:r>
          </a:p>
          <a:p>
            <a:endParaRPr lang="en-US" dirty="0">
              <a:solidFill>
                <a:schemeClr val="accent3">
                  <a:lumMod val="75000"/>
                </a:schemeClr>
              </a:solidFill>
              <a:latin typeface="+mj-lt"/>
            </a:endParaRPr>
          </a:p>
          <a:p>
            <a:r>
              <a:rPr lang="en-US" dirty="0">
                <a:solidFill>
                  <a:schemeClr val="accent3">
                    <a:lumMod val="75000"/>
                  </a:schemeClr>
                </a:solidFill>
                <a:latin typeface="+mj-lt"/>
              </a:rPr>
              <a:t>States establish medical qualifications for </a:t>
            </a:r>
            <a:r>
              <a:rPr lang="en-US" u="sng" dirty="0">
                <a:solidFill>
                  <a:schemeClr val="accent3">
                    <a:lumMod val="75000"/>
                  </a:schemeClr>
                </a:solidFill>
                <a:latin typeface="+mj-lt"/>
              </a:rPr>
              <a:t>intra</a:t>
            </a:r>
            <a:r>
              <a:rPr lang="en-US" dirty="0">
                <a:solidFill>
                  <a:schemeClr val="accent3">
                    <a:lumMod val="75000"/>
                  </a:schemeClr>
                </a:solidFill>
                <a:latin typeface="+mj-lt"/>
              </a:rPr>
              <a:t>state drivers </a:t>
            </a:r>
          </a:p>
          <a:p>
            <a:pPr lvl="1"/>
            <a:r>
              <a:rPr lang="en-US" dirty="0">
                <a:solidFill>
                  <a:schemeClr val="accent3">
                    <a:lumMod val="75000"/>
                  </a:schemeClr>
                </a:solidFill>
                <a:latin typeface="+mj-lt"/>
              </a:rPr>
              <a:t>This covers most transit drivers</a:t>
            </a:r>
          </a:p>
          <a:p>
            <a:pPr lvl="1"/>
            <a:endParaRPr lang="en-US" dirty="0">
              <a:solidFill>
                <a:schemeClr val="accent3">
                  <a:lumMod val="75000"/>
                </a:schemeClr>
              </a:solidFill>
              <a:latin typeface="+mj-lt"/>
            </a:endParaRPr>
          </a:p>
          <a:p>
            <a:r>
              <a:rPr lang="en-US" dirty="0">
                <a:solidFill>
                  <a:schemeClr val="accent3">
                    <a:lumMod val="75000"/>
                  </a:schemeClr>
                </a:solidFill>
                <a:latin typeface="+mj-lt"/>
              </a:rPr>
              <a:t>Know your state’s adoption of §391 Medical Qualifications </a:t>
            </a:r>
          </a:p>
        </p:txBody>
      </p:sp>
    </p:spTree>
    <p:extLst>
      <p:ext uri="{BB962C8B-B14F-4D97-AF65-F5344CB8AC3E}">
        <p14:creationId xmlns:p14="http://schemas.microsoft.com/office/powerpoint/2010/main" val="2944374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 Testing</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379706" y="1513858"/>
            <a:ext cx="3963693" cy="4299037"/>
            <a:chOff x="-74965" y="1591485"/>
            <a:chExt cx="4033311" cy="4277886"/>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lvl="0" defTabSz="1289050">
                <a:lnSpc>
                  <a:spcPct val="90000"/>
                </a:lnSpc>
                <a:spcBef>
                  <a:spcPct val="0"/>
                </a:spcBef>
              </a:pPr>
              <a:r>
                <a:rPr lang="en-US" sz="2000" dirty="0">
                  <a:solidFill>
                    <a:schemeClr val="accent1"/>
                  </a:solidFill>
                </a:rPr>
                <a:t>Random Testing Rate: </a:t>
              </a:r>
            </a:p>
            <a:p>
              <a:pPr lvl="0" defTabSz="1289050">
                <a:lnSpc>
                  <a:spcPct val="90000"/>
                </a:lnSpc>
                <a:spcBef>
                  <a:spcPct val="0"/>
                </a:spcBef>
              </a:pPr>
              <a:r>
                <a:rPr lang="en-US" sz="2000" dirty="0">
                  <a:solidFill>
                    <a:schemeClr val="accent1"/>
                  </a:solidFill>
                </a:rPr>
                <a:t>50% drugs, 10% alcohol</a:t>
              </a:r>
            </a:p>
          </p:txBody>
        </p:sp>
        <p:sp>
          <p:nvSpPr>
            <p:cNvPr id="15" name="Oval 14"/>
            <p:cNvSpPr/>
            <p:nvPr/>
          </p:nvSpPr>
          <p:spPr>
            <a:xfrm>
              <a:off x="-74965" y="1820087"/>
              <a:ext cx="274320" cy="274320"/>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Selection via scientifically valid method</a:t>
              </a:r>
            </a:p>
          </p:txBody>
        </p:sp>
        <p:sp>
          <p:nvSpPr>
            <p:cNvPr id="20" name="Freeform 19"/>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Unannounced and unpredictable</a:t>
              </a:r>
            </a:p>
          </p:txBody>
        </p:sp>
        <p:sp>
          <p:nvSpPr>
            <p:cNvPr id="22" name="Freeform 21"/>
            <p:cNvSpPr/>
            <p:nvPr/>
          </p:nvSpPr>
          <p:spPr>
            <a:xfrm>
              <a:off x="3890" y="4251260"/>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Reasonable spread throughout the calendar year </a:t>
              </a:r>
            </a:p>
          </p:txBody>
        </p:sp>
        <p:sp>
          <p:nvSpPr>
            <p:cNvPr id="29" name="Freeform 28"/>
            <p:cNvSpPr/>
            <p:nvPr/>
          </p:nvSpPr>
          <p:spPr>
            <a:xfrm>
              <a:off x="6540" y="5137851"/>
              <a:ext cx="3949154"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All times of the day when SS functions are performed</a:t>
              </a:r>
            </a:p>
          </p:txBody>
        </p:sp>
        <p:sp>
          <p:nvSpPr>
            <p:cNvPr id="30" name="Oval 29"/>
            <p:cNvSpPr/>
            <p:nvPr/>
          </p:nvSpPr>
          <p:spPr>
            <a:xfrm>
              <a:off x="-73649" y="2706677"/>
              <a:ext cx="274320" cy="274320"/>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grpSp>
      <p:grpSp>
        <p:nvGrpSpPr>
          <p:cNvPr id="33" name="Group 32"/>
          <p:cNvGrpSpPr/>
          <p:nvPr/>
        </p:nvGrpSpPr>
        <p:grpSpPr>
          <a:xfrm flipH="1">
            <a:off x="4800600" y="1506268"/>
            <a:ext cx="3886200" cy="3408062"/>
            <a:chOff x="3890" y="1591485"/>
            <a:chExt cx="3954456" cy="3391295"/>
          </a:xfrm>
        </p:grpSpPr>
        <p:sp>
          <p:nvSpPr>
            <p:cNvPr id="34" name="Freeform 3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pPr>
              <a:r>
                <a:rPr lang="en-US" sz="2000" dirty="0">
                  <a:solidFill>
                    <a:schemeClr val="accent1"/>
                  </a:solidFill>
                </a:rPr>
                <a:t>Random Testing Rate: </a:t>
              </a:r>
            </a:p>
            <a:p>
              <a:pPr lvl="0" defTabSz="1289050">
                <a:lnSpc>
                  <a:spcPct val="90000"/>
                </a:lnSpc>
                <a:spcBef>
                  <a:spcPct val="0"/>
                </a:spcBef>
              </a:pPr>
              <a:r>
                <a:rPr lang="en-US" sz="2000" dirty="0">
                  <a:solidFill>
                    <a:schemeClr val="accent1"/>
                  </a:solidFill>
                </a:rPr>
                <a:t>25% drugs, 10% alcohol</a:t>
              </a:r>
            </a:p>
          </p:txBody>
        </p:sp>
        <p:sp>
          <p:nvSpPr>
            <p:cNvPr id="36" name="Freeform 3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2000" dirty="0">
                  <a:solidFill>
                    <a:schemeClr val="accent1"/>
                  </a:solidFill>
                </a:rPr>
                <a:t>Same</a:t>
              </a:r>
            </a:p>
          </p:txBody>
        </p:sp>
        <p:sp>
          <p:nvSpPr>
            <p:cNvPr id="37" name="Freeform 36"/>
            <p:cNvSpPr/>
            <p:nvPr/>
          </p:nvSpPr>
          <p:spPr>
            <a:xfrm>
              <a:off x="9194"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2000" dirty="0">
                  <a:solidFill>
                    <a:schemeClr val="accent1"/>
                  </a:solidFill>
                </a:rPr>
                <a:t>Same</a:t>
              </a:r>
            </a:p>
          </p:txBody>
        </p:sp>
        <p:sp>
          <p:nvSpPr>
            <p:cNvPr id="38" name="Freeform 37"/>
            <p:cNvSpPr/>
            <p:nvPr/>
          </p:nvSpPr>
          <p:spPr>
            <a:xfrm>
              <a:off x="3890" y="4251260"/>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Same</a:t>
              </a:r>
            </a:p>
          </p:txBody>
        </p:sp>
      </p:grpSp>
      <p:sp>
        <p:nvSpPr>
          <p:cNvPr id="48" name="Oval 47"/>
          <p:cNvSpPr/>
          <p:nvPr/>
        </p:nvSpPr>
        <p:spPr>
          <a:xfrm>
            <a:off x="379705" y="352984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9" name="Oval 48"/>
          <p:cNvSpPr/>
          <p:nvPr/>
        </p:nvSpPr>
        <p:spPr>
          <a:xfrm>
            <a:off x="379705" y="441220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0" name="Oval 49"/>
          <p:cNvSpPr/>
          <p:nvPr/>
        </p:nvSpPr>
        <p:spPr>
          <a:xfrm>
            <a:off x="383108" y="5307489"/>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Oval 41"/>
          <p:cNvSpPr/>
          <p:nvPr/>
        </p:nvSpPr>
        <p:spPr>
          <a:xfrm flipH="1">
            <a:off x="8488680" y="174359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94879" y="2631618"/>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3" name="Oval 52"/>
          <p:cNvSpPr/>
          <p:nvPr/>
        </p:nvSpPr>
        <p:spPr>
          <a:xfrm flipH="1">
            <a:off x="8488680" y="441719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4" name="Oval 53"/>
          <p:cNvSpPr/>
          <p:nvPr/>
        </p:nvSpPr>
        <p:spPr>
          <a:xfrm flipH="1">
            <a:off x="8488680" y="3531204"/>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379364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for Random Testing</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57200" y="1529356"/>
            <a:ext cx="3886199" cy="4261844"/>
            <a:chOff x="3890" y="1591485"/>
            <a:chExt cx="3954456" cy="3391295"/>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Drug testing: anytime employee is on duty  </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Alcohol testing: just before, during, or just after performance </a:t>
              </a:r>
            </a:p>
          </p:txBody>
        </p:sp>
        <p:sp>
          <p:nvSpPr>
            <p:cNvPr id="20" name="Freeform 19"/>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Proceed immediately to testing site upon notification</a:t>
              </a:r>
            </a:p>
          </p:txBody>
        </p:sp>
        <p:sp>
          <p:nvSpPr>
            <p:cNvPr id="22" name="Freeform 21"/>
            <p:cNvSpPr/>
            <p:nvPr/>
          </p:nvSpPr>
          <p:spPr>
            <a:xfrm>
              <a:off x="3890" y="4251260"/>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2000" i="1" dirty="0">
                  <a:solidFill>
                    <a:schemeClr val="accent1"/>
                  </a:solidFill>
                </a:rPr>
                <a:t>May negotiate end-of shift arrangements for employees</a:t>
              </a:r>
            </a:p>
          </p:txBody>
        </p:sp>
      </p:grpSp>
      <p:grpSp>
        <p:nvGrpSpPr>
          <p:cNvPr id="33" name="Group 32"/>
          <p:cNvGrpSpPr/>
          <p:nvPr/>
        </p:nvGrpSpPr>
        <p:grpSpPr>
          <a:xfrm flipH="1">
            <a:off x="4800597" y="1529356"/>
            <a:ext cx="3886203" cy="4267009"/>
            <a:chOff x="3890" y="1609758"/>
            <a:chExt cx="3954459" cy="3377110"/>
          </a:xfrm>
        </p:grpSpPr>
        <p:sp>
          <p:nvSpPr>
            <p:cNvPr id="34" name="Freeform 33"/>
            <p:cNvSpPr/>
            <p:nvPr/>
          </p:nvSpPr>
          <p:spPr>
            <a:xfrm>
              <a:off x="9194" y="1609758"/>
              <a:ext cx="3949152" cy="727578"/>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2000" dirty="0">
                  <a:solidFill>
                    <a:schemeClr val="accent1"/>
                  </a:solidFill>
                </a:rPr>
                <a:t>Same; </a:t>
              </a:r>
              <a:r>
                <a:rPr lang="en-US" sz="2000" i="1" dirty="0">
                  <a:solidFill>
                    <a:schemeClr val="accent1"/>
                  </a:solidFill>
                </a:rPr>
                <a:t>May notify driver in off- duty status of </a:t>
              </a:r>
              <a:r>
                <a:rPr lang="en-US" sz="2000" i="1" u="sng" dirty="0">
                  <a:solidFill>
                    <a:schemeClr val="accent1"/>
                  </a:solidFill>
                </a:rPr>
                <a:t>drug</a:t>
              </a:r>
              <a:r>
                <a:rPr lang="en-US" sz="2000" i="1" dirty="0">
                  <a:solidFill>
                    <a:schemeClr val="accent1"/>
                  </a:solidFill>
                </a:rPr>
                <a:t> test</a:t>
              </a:r>
              <a:endParaRPr lang="en-US" sz="2000" kern="1200" dirty="0">
                <a:solidFill>
                  <a:schemeClr val="accent1"/>
                </a:solidFill>
              </a:endParaRPr>
            </a:p>
          </p:txBody>
        </p:sp>
        <p:sp>
          <p:nvSpPr>
            <p:cNvPr id="36" name="Freeform 35"/>
            <p:cNvSpPr/>
            <p:nvPr/>
          </p:nvSpPr>
          <p:spPr>
            <a:xfrm>
              <a:off x="9196" y="2488976"/>
              <a:ext cx="3949153" cy="730175"/>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Same</a:t>
              </a:r>
            </a:p>
          </p:txBody>
        </p:sp>
        <p:sp>
          <p:nvSpPr>
            <p:cNvPr id="37" name="Freeform 36"/>
            <p:cNvSpPr/>
            <p:nvPr/>
          </p:nvSpPr>
          <p:spPr>
            <a:xfrm>
              <a:off x="3893" y="3370792"/>
              <a:ext cx="3949151" cy="730174"/>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Same</a:t>
              </a:r>
            </a:p>
          </p:txBody>
        </p:sp>
        <p:sp>
          <p:nvSpPr>
            <p:cNvPr id="38" name="Freeform 37"/>
            <p:cNvSpPr/>
            <p:nvPr/>
          </p:nvSpPr>
          <p:spPr>
            <a:xfrm>
              <a:off x="3890" y="4252606"/>
              <a:ext cx="3949152" cy="734262"/>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i="1" dirty="0">
                  <a:solidFill>
                    <a:schemeClr val="accent1"/>
                  </a:solidFill>
                </a:rPr>
                <a:t>Testing time counts against Hours of Service</a:t>
              </a:r>
            </a:p>
          </p:txBody>
        </p:sp>
      </p:grpSp>
      <p:sp>
        <p:nvSpPr>
          <p:cNvPr id="48" name="Oval 47"/>
          <p:cNvSpPr/>
          <p:nvPr/>
        </p:nvSpPr>
        <p:spPr>
          <a:xfrm>
            <a:off x="379703" y="295078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9" name="Oval 48"/>
          <p:cNvSpPr/>
          <p:nvPr/>
        </p:nvSpPr>
        <p:spPr>
          <a:xfrm>
            <a:off x="379705" y="5193046"/>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Oval 41"/>
          <p:cNvSpPr/>
          <p:nvPr/>
        </p:nvSpPr>
        <p:spPr>
          <a:xfrm flipH="1">
            <a:off x="8488680" y="182862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2993838"/>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3" name="Oval 52"/>
          <p:cNvSpPr/>
          <p:nvPr/>
        </p:nvSpPr>
        <p:spPr>
          <a:xfrm flipH="1">
            <a:off x="8488680" y="411399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4" name="Oval 53"/>
          <p:cNvSpPr/>
          <p:nvPr/>
        </p:nvSpPr>
        <p:spPr>
          <a:xfrm flipH="1">
            <a:off x="8489713" y="519304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79704" y="407015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79702" y="1851169"/>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120817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 Random Testing</a:t>
            </a:r>
          </a:p>
        </p:txBody>
      </p:sp>
      <p:sp>
        <p:nvSpPr>
          <p:cNvPr id="3" name="Text Placeholder 2"/>
          <p:cNvSpPr>
            <a:spLocks noGrp="1"/>
          </p:cNvSpPr>
          <p:nvPr>
            <p:ph type="body" sz="quarter" idx="10"/>
          </p:nvPr>
        </p:nvSpPr>
        <p:spPr>
          <a:xfrm>
            <a:off x="381000" y="1411552"/>
            <a:ext cx="8382000" cy="4696670"/>
          </a:xfrm>
        </p:spPr>
        <p:txBody>
          <a:bodyPr/>
          <a:lstStyle/>
          <a:p>
            <a:r>
              <a:rPr lang="en-US" sz="2800" dirty="0">
                <a:solidFill>
                  <a:schemeClr val="accent3">
                    <a:lumMod val="75000"/>
                  </a:schemeClr>
                </a:solidFill>
              </a:rPr>
              <a:t>Can I combine my safety-sensitive employees into one pool?</a:t>
            </a:r>
          </a:p>
          <a:p>
            <a:pPr lvl="1"/>
            <a:r>
              <a:rPr lang="en-US" sz="2400" dirty="0">
                <a:solidFill>
                  <a:schemeClr val="accent1"/>
                </a:solidFill>
              </a:rPr>
              <a:t>Yes, all DOT employees can be in the same pool.</a:t>
            </a:r>
          </a:p>
          <a:p>
            <a:pPr marL="0" indent="0">
              <a:buNone/>
            </a:pPr>
            <a:endParaRPr lang="en-US" sz="2800" dirty="0">
              <a:solidFill>
                <a:schemeClr val="accent3">
                  <a:lumMod val="75000"/>
                </a:schemeClr>
              </a:solidFill>
            </a:endParaRPr>
          </a:p>
          <a:p>
            <a:r>
              <a:rPr lang="en-US" sz="2800" dirty="0">
                <a:solidFill>
                  <a:schemeClr val="accent3">
                    <a:lumMod val="75000"/>
                  </a:schemeClr>
                </a:solidFill>
              </a:rPr>
              <a:t>Do I have to combine them?</a:t>
            </a:r>
          </a:p>
          <a:p>
            <a:pPr lvl="1"/>
            <a:r>
              <a:rPr lang="en-US" sz="2400" dirty="0">
                <a:solidFill>
                  <a:schemeClr val="accent1"/>
                </a:solidFill>
              </a:rPr>
              <a:t>No, you can have separate pools for each DOT mode.</a:t>
            </a:r>
          </a:p>
          <a:p>
            <a:pPr marL="517525" lvl="1" indent="0">
              <a:buNone/>
            </a:pPr>
            <a:endParaRPr lang="en-US" sz="2800" dirty="0">
              <a:solidFill>
                <a:schemeClr val="accent3">
                  <a:lumMod val="75000"/>
                </a:schemeClr>
              </a:solidFill>
            </a:endParaRPr>
          </a:p>
          <a:p>
            <a:r>
              <a:rPr lang="en-US" sz="2800" dirty="0">
                <a:solidFill>
                  <a:schemeClr val="accent3">
                    <a:lumMod val="75000"/>
                  </a:schemeClr>
                </a:solidFill>
              </a:rPr>
              <a:t>What is checked on the CCF: FTA or FMCSA?</a:t>
            </a:r>
          </a:p>
          <a:p>
            <a:pPr lvl="1"/>
            <a:r>
              <a:rPr lang="en-US" sz="2400" dirty="0">
                <a:solidFill>
                  <a:schemeClr val="accent1"/>
                </a:solidFill>
              </a:rPr>
              <a:t>Choose the mode that regulates &gt;50% of the employee’s functions. </a:t>
            </a:r>
          </a:p>
          <a:p>
            <a:endParaRPr lang="en-US" sz="2800" dirty="0">
              <a:solidFill>
                <a:schemeClr val="accent3">
                  <a:lumMod val="75000"/>
                </a:schemeClr>
              </a:solidFill>
            </a:endParaRPr>
          </a:p>
        </p:txBody>
      </p:sp>
    </p:spTree>
    <p:extLst>
      <p:ext uri="{BB962C8B-B14F-4D97-AF65-F5344CB8AC3E}">
        <p14:creationId xmlns:p14="http://schemas.microsoft.com/office/powerpoint/2010/main" val="4185197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Post-Accident Testing Thresholds</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5"/>
            <a:ext cx="3880989" cy="4206240"/>
            <a:chOff x="9191" y="1591485"/>
            <a:chExt cx="3949155" cy="1618112"/>
          </a:xfrm>
        </p:grpSpPr>
        <p:sp>
          <p:nvSpPr>
            <p:cNvPr id="14" name="Freeform 13"/>
            <p:cNvSpPr/>
            <p:nvPr/>
          </p:nvSpPr>
          <p:spPr>
            <a:xfrm>
              <a:off x="9194" y="1591485"/>
              <a:ext cx="3949152" cy="379017"/>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Fatality:</a:t>
              </a:r>
            </a:p>
            <a:p>
              <a:pPr defTabSz="2311400">
                <a:lnSpc>
                  <a:spcPct val="90000"/>
                </a:lnSpc>
                <a:spcBef>
                  <a:spcPct val="0"/>
                </a:spcBef>
                <a:spcAft>
                  <a:spcPct val="35000"/>
                </a:spcAft>
              </a:pPr>
              <a:r>
                <a:rPr lang="en-US" sz="2000" dirty="0">
                  <a:solidFill>
                    <a:schemeClr val="accent1"/>
                  </a:solidFill>
                </a:rPr>
                <a:t>TESTS REQUIRED</a:t>
              </a:r>
            </a:p>
          </p:txBody>
        </p:sp>
        <p:sp>
          <p:nvSpPr>
            <p:cNvPr id="16" name="Freeform 15"/>
            <p:cNvSpPr/>
            <p:nvPr/>
          </p:nvSpPr>
          <p:spPr>
            <a:xfrm>
              <a:off x="9191" y="2058443"/>
              <a:ext cx="3949153" cy="1151154"/>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Non-Fatal:</a:t>
              </a:r>
            </a:p>
            <a:p>
              <a:pPr marL="341313" indent="-225425" defTabSz="2311400">
                <a:lnSpc>
                  <a:spcPct val="90000"/>
                </a:lnSpc>
                <a:spcBef>
                  <a:spcPct val="0"/>
                </a:spcBef>
                <a:spcAft>
                  <a:spcPct val="35000"/>
                </a:spcAft>
                <a:buFont typeface="Arial" panose="020B0604020202020204" pitchFamily="34" charset="0"/>
                <a:buChar char="•"/>
              </a:pPr>
              <a:r>
                <a:rPr lang="en-US" dirty="0">
                  <a:solidFill>
                    <a:schemeClr val="accent1"/>
                  </a:solidFill>
                </a:rPr>
                <a:t>Medical attention away from scene</a:t>
              </a:r>
            </a:p>
            <a:p>
              <a:pPr marL="341313" indent="-225425" defTabSz="2311400">
                <a:lnSpc>
                  <a:spcPct val="90000"/>
                </a:lnSpc>
                <a:spcBef>
                  <a:spcPct val="0"/>
                </a:spcBef>
                <a:spcAft>
                  <a:spcPct val="35000"/>
                </a:spcAft>
                <a:buFont typeface="Arial" panose="020B0604020202020204" pitchFamily="34" charset="0"/>
                <a:buChar char="•"/>
              </a:pPr>
              <a:r>
                <a:rPr lang="en-US" dirty="0">
                  <a:solidFill>
                    <a:schemeClr val="accent1"/>
                  </a:solidFill>
                </a:rPr>
                <a:t>Vehicle with disabling damage</a:t>
              </a:r>
            </a:p>
            <a:p>
              <a:pPr defTabSz="2311400">
                <a:lnSpc>
                  <a:spcPct val="90000"/>
                </a:lnSpc>
                <a:spcBef>
                  <a:spcPct val="0"/>
                </a:spcBef>
                <a:spcAft>
                  <a:spcPct val="35000"/>
                </a:spcAft>
              </a:pPr>
              <a:r>
                <a:rPr lang="en-US" sz="2000" dirty="0">
                  <a:solidFill>
                    <a:schemeClr val="accent1"/>
                  </a:solidFill>
                </a:rPr>
                <a:t>TESTS REQUIRED </a:t>
              </a:r>
              <a:r>
                <a:rPr lang="en-US" sz="2000" u="sng" dirty="0">
                  <a:solidFill>
                    <a:schemeClr val="accent1"/>
                  </a:solidFill>
                </a:rPr>
                <a:t>UNLESS</a:t>
              </a:r>
              <a:r>
                <a:rPr lang="en-US" sz="2000" dirty="0">
                  <a:solidFill>
                    <a:schemeClr val="accent1"/>
                  </a:solidFill>
                </a:rPr>
                <a:t>:</a:t>
              </a:r>
            </a:p>
            <a:p>
              <a:pPr marL="341313" indent="-225425" defTabSz="2311400">
                <a:lnSpc>
                  <a:spcPct val="90000"/>
                </a:lnSpc>
                <a:spcBef>
                  <a:spcPct val="0"/>
                </a:spcBef>
                <a:spcAft>
                  <a:spcPct val="35000"/>
                </a:spcAft>
                <a:buFont typeface="Arial" panose="020B0604020202020204" pitchFamily="34" charset="0"/>
                <a:buChar char="•"/>
              </a:pPr>
              <a:r>
                <a:rPr lang="en-US" dirty="0">
                  <a:solidFill>
                    <a:schemeClr val="accent1"/>
                  </a:solidFill>
                </a:rPr>
                <a:t>Employee’s performance can  be completely discounted as a contributing factor</a:t>
              </a:r>
            </a:p>
          </p:txBody>
        </p:sp>
      </p:grpSp>
      <p:grpSp>
        <p:nvGrpSpPr>
          <p:cNvPr id="33" name="Group 32"/>
          <p:cNvGrpSpPr/>
          <p:nvPr/>
        </p:nvGrpSpPr>
        <p:grpSpPr>
          <a:xfrm flipH="1">
            <a:off x="4794562" y="1529354"/>
            <a:ext cx="3880990" cy="4206241"/>
            <a:chOff x="9196" y="1591484"/>
            <a:chExt cx="3949155" cy="1640820"/>
          </a:xfrm>
        </p:grpSpPr>
        <p:sp>
          <p:nvSpPr>
            <p:cNvPr id="34" name="Freeform 33"/>
            <p:cNvSpPr/>
            <p:nvPr/>
          </p:nvSpPr>
          <p:spPr>
            <a:xfrm>
              <a:off x="9199" y="1591484"/>
              <a:ext cx="3949152" cy="38433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2000" dirty="0">
                  <a:solidFill>
                    <a:schemeClr val="accent1"/>
                  </a:solidFill>
                </a:rPr>
                <a:t>Same</a:t>
              </a:r>
              <a:endParaRPr lang="en-US" sz="2000" kern="1200" dirty="0">
                <a:solidFill>
                  <a:schemeClr val="accent1"/>
                </a:solidFill>
              </a:endParaRPr>
            </a:p>
          </p:txBody>
        </p:sp>
        <p:sp>
          <p:nvSpPr>
            <p:cNvPr id="36" name="Freeform 35"/>
            <p:cNvSpPr/>
            <p:nvPr/>
          </p:nvSpPr>
          <p:spPr>
            <a:xfrm>
              <a:off x="9196" y="2064995"/>
              <a:ext cx="3949152" cy="1167309"/>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Non-Fatal:</a:t>
              </a:r>
            </a:p>
            <a:p>
              <a:pPr marL="341313" indent="-231775" defTabSz="2311400">
                <a:lnSpc>
                  <a:spcPct val="90000"/>
                </a:lnSpc>
                <a:spcBef>
                  <a:spcPct val="0"/>
                </a:spcBef>
                <a:spcAft>
                  <a:spcPct val="35000"/>
                </a:spcAft>
                <a:buFont typeface="Arial" panose="020B0604020202020204" pitchFamily="34" charset="0"/>
                <a:buChar char="•"/>
              </a:pPr>
              <a:r>
                <a:rPr lang="en-US" dirty="0">
                  <a:solidFill>
                    <a:schemeClr val="accent1"/>
                  </a:solidFill>
                </a:rPr>
                <a:t>Medical attention away from scene</a:t>
              </a:r>
            </a:p>
            <a:p>
              <a:pPr marL="341313" indent="-231775" defTabSz="2311400">
                <a:lnSpc>
                  <a:spcPct val="90000"/>
                </a:lnSpc>
                <a:spcBef>
                  <a:spcPct val="0"/>
                </a:spcBef>
                <a:spcAft>
                  <a:spcPct val="35000"/>
                </a:spcAft>
                <a:buFont typeface="Arial" panose="020B0604020202020204" pitchFamily="34" charset="0"/>
                <a:buChar char="•"/>
              </a:pPr>
              <a:r>
                <a:rPr lang="en-US" dirty="0">
                  <a:solidFill>
                    <a:schemeClr val="accent1"/>
                  </a:solidFill>
                </a:rPr>
                <a:t>Vehicle with disabling damage</a:t>
              </a:r>
            </a:p>
            <a:p>
              <a:pPr defTabSz="2311400">
                <a:lnSpc>
                  <a:spcPct val="90000"/>
                </a:lnSpc>
                <a:spcBef>
                  <a:spcPct val="0"/>
                </a:spcBef>
                <a:spcAft>
                  <a:spcPct val="35000"/>
                </a:spcAft>
              </a:pPr>
              <a:r>
                <a:rPr lang="en-US" sz="2000" dirty="0">
                  <a:solidFill>
                    <a:schemeClr val="accent1"/>
                  </a:solidFill>
                </a:rPr>
                <a:t>TESTS REQUIRED </a:t>
              </a:r>
              <a:r>
                <a:rPr lang="en-US" sz="2000" u="sng" dirty="0">
                  <a:solidFill>
                    <a:schemeClr val="accent1"/>
                  </a:solidFill>
                </a:rPr>
                <a:t>IF</a:t>
              </a:r>
              <a:r>
                <a:rPr lang="en-US" sz="2000" dirty="0">
                  <a:solidFill>
                    <a:schemeClr val="accent1"/>
                  </a:solidFill>
                </a:rPr>
                <a:t>:</a:t>
              </a:r>
            </a:p>
            <a:p>
              <a:pPr marL="341313" indent="-231775" defTabSz="2311400">
                <a:lnSpc>
                  <a:spcPct val="90000"/>
                </a:lnSpc>
                <a:spcBef>
                  <a:spcPct val="0"/>
                </a:spcBef>
                <a:buFont typeface="Arial" panose="020B0604020202020204" pitchFamily="34" charset="0"/>
                <a:buChar char="•"/>
              </a:pPr>
              <a:r>
                <a:rPr lang="en-US" dirty="0">
                  <a:solidFill>
                    <a:schemeClr val="accent1"/>
                  </a:solidFill>
                </a:rPr>
                <a:t>Operator receives a citation for  a moving traffic violation</a:t>
              </a:r>
            </a:p>
            <a:p>
              <a:pPr defTabSz="2311400">
                <a:lnSpc>
                  <a:spcPct val="90000"/>
                </a:lnSpc>
                <a:spcBef>
                  <a:spcPct val="0"/>
                </a:spcBef>
                <a:spcAft>
                  <a:spcPct val="35000"/>
                </a:spcAft>
              </a:pPr>
              <a:endParaRPr lang="en-US" sz="1600" dirty="0">
                <a:solidFill>
                  <a:schemeClr val="accent1"/>
                </a:solidFill>
              </a:endParaRPr>
            </a:p>
          </p:txBody>
        </p:sp>
      </p:grpSp>
      <p:sp>
        <p:nvSpPr>
          <p:cNvPr id="42" name="Oval 41"/>
          <p:cNvSpPr/>
          <p:nvPr/>
        </p:nvSpPr>
        <p:spPr>
          <a:xfrm flipH="1">
            <a:off x="8548468" y="188481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548468" y="4102237"/>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15174" y="4102237"/>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15173" y="1899761"/>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994031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F2E39A17-2BBB-43FF-8EAE-0756BBF567F9}"/>
              </a:ext>
            </a:extLst>
          </p:cNvPr>
          <p:cNvPicPr>
            <a:picLocks noChangeAspect="1"/>
          </p:cNvPicPr>
          <p:nvPr/>
        </p:nvPicPr>
        <p:blipFill>
          <a:blip r:embed="rId2"/>
          <a:stretch>
            <a:fillRect/>
          </a:stretch>
        </p:blipFill>
        <p:spPr>
          <a:xfrm>
            <a:off x="435344" y="76200"/>
            <a:ext cx="8187926" cy="6249955"/>
          </a:xfrm>
          <a:prstGeom prst="rect">
            <a:avLst/>
          </a:prstGeom>
        </p:spPr>
      </p:pic>
    </p:spTree>
    <p:extLst>
      <p:ext uri="{BB962C8B-B14F-4D97-AF65-F5344CB8AC3E}">
        <p14:creationId xmlns:p14="http://schemas.microsoft.com/office/powerpoint/2010/main" val="3075668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229600" cy="6272114"/>
          </a:xfrm>
          <a:prstGeom prst="rect">
            <a:avLst/>
          </a:prstGeom>
        </p:spPr>
      </p:pic>
    </p:spTree>
    <p:extLst>
      <p:ext uri="{BB962C8B-B14F-4D97-AF65-F5344CB8AC3E}">
        <p14:creationId xmlns:p14="http://schemas.microsoft.com/office/powerpoint/2010/main" val="952772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Guiding Regulations</a:t>
            </a:r>
          </a:p>
        </p:txBody>
      </p:sp>
      <p:sp>
        <p:nvSpPr>
          <p:cNvPr id="3" name="Rounded Rectangle 2"/>
          <p:cNvSpPr/>
          <p:nvPr/>
        </p:nvSpPr>
        <p:spPr bwMode="auto">
          <a:xfrm>
            <a:off x="1828800" y="1972354"/>
            <a:ext cx="2667000" cy="1524000"/>
          </a:xfrm>
          <a:prstGeom prst="roundRect">
            <a:avLst/>
          </a:prstGeom>
          <a:ln w="38100">
            <a:solidFill>
              <a:schemeClr val="accent3">
                <a:lumMod val="75000"/>
              </a:schemeClr>
            </a:solidFill>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dirty="0">
                <a:ln w="0"/>
                <a:solidFill>
                  <a:schemeClr val="accent3">
                    <a:lumMod val="75000"/>
                  </a:schemeClr>
                </a:solidFill>
                <a:effectLst>
                  <a:outerShdw blurRad="38100" dist="25400" dir="5400000" algn="ctr" rotWithShape="0">
                    <a:srgbClr val="6E747A">
                      <a:alpha val="43000"/>
                    </a:srgbClr>
                  </a:outerShdw>
                </a:effectLst>
                <a:latin typeface="Segoe" pitchFamily="34" charset="0"/>
              </a:rPr>
              <a:t>49 CFR </a:t>
            </a:r>
          </a:p>
          <a:p>
            <a:pPr algn="ctr" defTabSz="914099" fontAlgn="base">
              <a:spcBef>
                <a:spcPct val="0"/>
              </a:spcBef>
              <a:spcAft>
                <a:spcPct val="0"/>
              </a:spcAft>
            </a:pPr>
            <a:r>
              <a:rPr lang="en-US" sz="2800" dirty="0">
                <a:ln w="0"/>
                <a:solidFill>
                  <a:schemeClr val="accent3">
                    <a:lumMod val="75000"/>
                  </a:schemeClr>
                </a:solidFill>
                <a:effectLst>
                  <a:outerShdw blurRad="38100" dist="25400" dir="5400000" algn="ctr" rotWithShape="0">
                    <a:srgbClr val="6E747A">
                      <a:alpha val="43000"/>
                    </a:srgbClr>
                  </a:outerShdw>
                </a:effectLst>
                <a:latin typeface="Segoe" pitchFamily="34" charset="0"/>
              </a:rPr>
              <a:t>Part 655</a:t>
            </a:r>
          </a:p>
        </p:txBody>
      </p:sp>
      <p:sp>
        <p:nvSpPr>
          <p:cNvPr id="5" name="Rounded Rectangle 4"/>
          <p:cNvSpPr/>
          <p:nvPr/>
        </p:nvSpPr>
        <p:spPr bwMode="auto">
          <a:xfrm>
            <a:off x="1828800" y="3677015"/>
            <a:ext cx="5638800" cy="1524000"/>
          </a:xfrm>
          <a:prstGeom prst="roundRect">
            <a:avLst/>
          </a:prstGeom>
          <a:ln w="38100">
            <a:solidFill>
              <a:schemeClr val="accent5">
                <a:lumMod val="50000"/>
              </a:schemeClr>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4400" dirty="0">
                <a:ln w="0"/>
                <a:solidFill>
                  <a:schemeClr val="accent5">
                    <a:lumMod val="50000"/>
                  </a:schemeClr>
                </a:solidFill>
                <a:effectLst>
                  <a:outerShdw blurRad="38100" dist="25400" dir="5400000" algn="ctr" rotWithShape="0">
                    <a:srgbClr val="6E747A">
                      <a:alpha val="43000"/>
                    </a:srgbClr>
                  </a:outerShdw>
                </a:effectLst>
                <a:latin typeface="Segoe" pitchFamily="34" charset="0"/>
              </a:rPr>
              <a:t>Part 40</a:t>
            </a:r>
          </a:p>
        </p:txBody>
      </p:sp>
      <p:sp>
        <p:nvSpPr>
          <p:cNvPr id="6" name="Rounded Rectangle 5"/>
          <p:cNvSpPr/>
          <p:nvPr/>
        </p:nvSpPr>
        <p:spPr bwMode="auto">
          <a:xfrm>
            <a:off x="4763911" y="1957902"/>
            <a:ext cx="2667000" cy="1524000"/>
          </a:xfrm>
          <a:prstGeom prst="roundRect">
            <a:avLst/>
          </a:prstGeom>
          <a:ln w="38100"/>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800" dirty="0">
                <a:ln w="0"/>
                <a:solidFill>
                  <a:schemeClr val="accent1"/>
                </a:solidFill>
                <a:effectLst>
                  <a:outerShdw blurRad="38100" dist="25400" dir="5400000" algn="ctr" rotWithShape="0">
                    <a:srgbClr val="6E747A">
                      <a:alpha val="43000"/>
                    </a:srgbClr>
                  </a:outerShdw>
                </a:effectLst>
                <a:latin typeface="Segoe" pitchFamily="34" charset="0"/>
              </a:rPr>
              <a:t>49 CFR</a:t>
            </a:r>
          </a:p>
          <a:p>
            <a:pPr algn="ctr" defTabSz="914099" fontAlgn="base">
              <a:spcBef>
                <a:spcPct val="0"/>
              </a:spcBef>
              <a:spcAft>
                <a:spcPct val="0"/>
              </a:spcAft>
            </a:pPr>
            <a:r>
              <a:rPr lang="en-US" sz="2800" dirty="0">
                <a:ln w="0"/>
                <a:solidFill>
                  <a:schemeClr val="accent1"/>
                </a:solidFill>
                <a:effectLst>
                  <a:outerShdw blurRad="38100" dist="25400" dir="5400000" algn="ctr" rotWithShape="0">
                    <a:srgbClr val="6E747A">
                      <a:alpha val="43000"/>
                    </a:srgbClr>
                  </a:outerShdw>
                </a:effectLst>
                <a:latin typeface="Segoe" pitchFamily="34" charset="0"/>
              </a:rPr>
              <a:t>Part 382</a:t>
            </a:r>
          </a:p>
        </p:txBody>
      </p:sp>
      <p:sp>
        <p:nvSpPr>
          <p:cNvPr id="7" name="Rectangle 6"/>
          <p:cNvSpPr/>
          <p:nvPr/>
        </p:nvSpPr>
        <p:spPr>
          <a:xfrm>
            <a:off x="1828800" y="1287653"/>
            <a:ext cx="2667000" cy="707886"/>
          </a:xfrm>
          <a:prstGeom prst="rect">
            <a:avLst/>
          </a:prstGeom>
        </p:spPr>
        <p:txBody>
          <a:bodyPr wrap="square">
            <a:spAutoFit/>
          </a:bodyPr>
          <a:lstStyle/>
          <a:p>
            <a:pPr algn="ctr"/>
            <a:r>
              <a:rPr lang="en-US" sz="4000" dirty="0">
                <a:ln w="0"/>
                <a:solidFill>
                  <a:schemeClr val="accent1"/>
                </a:solidFill>
                <a:effectLst>
                  <a:outerShdw blurRad="38100" dist="25400" dir="5400000" algn="ctr" rotWithShape="0">
                    <a:srgbClr val="6E747A">
                      <a:alpha val="43000"/>
                    </a:srgbClr>
                  </a:outerShdw>
                </a:effectLst>
              </a:rPr>
              <a:t>FTA</a:t>
            </a:r>
          </a:p>
        </p:txBody>
      </p:sp>
      <p:sp>
        <p:nvSpPr>
          <p:cNvPr id="8" name="Rectangle 7"/>
          <p:cNvSpPr/>
          <p:nvPr/>
        </p:nvSpPr>
        <p:spPr>
          <a:xfrm>
            <a:off x="4763911" y="1264468"/>
            <a:ext cx="2667000" cy="707886"/>
          </a:xfrm>
          <a:prstGeom prst="rect">
            <a:avLst/>
          </a:prstGeom>
        </p:spPr>
        <p:txBody>
          <a:bodyPr wrap="square">
            <a:spAutoFit/>
          </a:bodyPr>
          <a:lstStyle/>
          <a:p>
            <a:pPr algn="ctr"/>
            <a:r>
              <a:rPr lang="en-US" sz="4000" dirty="0">
                <a:ln w="0"/>
                <a:solidFill>
                  <a:schemeClr val="accent1"/>
                </a:solidFill>
                <a:effectLst>
                  <a:outerShdw blurRad="38100" dist="25400" dir="5400000" algn="ctr" rotWithShape="0">
                    <a:srgbClr val="6E747A">
                      <a:alpha val="43000"/>
                    </a:srgbClr>
                  </a:outerShdw>
                </a:effectLst>
              </a:rPr>
              <a:t>FMCSA</a:t>
            </a:r>
          </a:p>
        </p:txBody>
      </p:sp>
    </p:spTree>
    <p:extLst>
      <p:ext uri="{BB962C8B-B14F-4D97-AF65-F5344CB8AC3E}">
        <p14:creationId xmlns:p14="http://schemas.microsoft.com/office/powerpoint/2010/main" val="764559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Post-Accident Time Requirements</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5"/>
            <a:ext cx="3880989" cy="4206240"/>
            <a:chOff x="9191" y="1591485"/>
            <a:chExt cx="3949155" cy="1618112"/>
          </a:xfrm>
        </p:grpSpPr>
        <p:sp>
          <p:nvSpPr>
            <p:cNvPr id="14" name="Freeform 13"/>
            <p:cNvSpPr/>
            <p:nvPr/>
          </p:nvSpPr>
          <p:spPr>
            <a:xfrm>
              <a:off x="9195" y="1591485"/>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200" dirty="0">
                  <a:solidFill>
                    <a:schemeClr val="accent1"/>
                  </a:solidFill>
                </a:rPr>
                <a:t>As soon as practicable after SS employee dismissed from scene and medical attention provided </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200" dirty="0">
                  <a:solidFill>
                    <a:schemeClr val="accent1"/>
                  </a:solidFill>
                </a:rPr>
                <a:t>Testing occurs once employer makes decision</a:t>
              </a:r>
            </a:p>
            <a:p>
              <a:pPr marL="403225" indent="-285750" defTabSz="2311400">
                <a:lnSpc>
                  <a:spcPct val="90000"/>
                </a:lnSpc>
                <a:spcBef>
                  <a:spcPct val="0"/>
                </a:spcBef>
                <a:spcAft>
                  <a:spcPct val="35000"/>
                </a:spcAft>
                <a:buFont typeface="Arial" panose="020B0604020202020204" pitchFamily="34" charset="0"/>
                <a:buChar char="•"/>
              </a:pPr>
              <a:r>
                <a:rPr lang="en-US" sz="2000" dirty="0">
                  <a:solidFill>
                    <a:schemeClr val="accent1"/>
                  </a:solidFill>
                </a:rPr>
                <a:t>Alcohol: 2 hr / 8 hr rule</a:t>
              </a:r>
            </a:p>
            <a:p>
              <a:pPr marL="403225" indent="-285750" defTabSz="2311400">
                <a:lnSpc>
                  <a:spcPct val="90000"/>
                </a:lnSpc>
                <a:spcBef>
                  <a:spcPct val="0"/>
                </a:spcBef>
                <a:spcAft>
                  <a:spcPct val="35000"/>
                </a:spcAft>
                <a:buFont typeface="Arial" panose="020B0604020202020204" pitchFamily="34" charset="0"/>
                <a:buChar char="•"/>
              </a:pPr>
              <a:r>
                <a:rPr lang="en-US" sz="2000" dirty="0">
                  <a:solidFill>
                    <a:schemeClr val="accent1"/>
                  </a:solidFill>
                </a:rPr>
                <a:t>Drugs:  32 hr rule </a:t>
              </a:r>
            </a:p>
          </p:txBody>
        </p:sp>
      </p:grpSp>
      <p:grpSp>
        <p:nvGrpSpPr>
          <p:cNvPr id="33" name="Group 32"/>
          <p:cNvGrpSpPr/>
          <p:nvPr/>
        </p:nvGrpSpPr>
        <p:grpSpPr>
          <a:xfrm flipH="1">
            <a:off x="4794563" y="1529354"/>
            <a:ext cx="3880990" cy="4206241"/>
            <a:chOff x="9195" y="1591484"/>
            <a:chExt cx="3949155" cy="1640820"/>
          </a:xfrm>
        </p:grpSpPr>
        <p:sp>
          <p:nvSpPr>
            <p:cNvPr id="34" name="Freeform 33"/>
            <p:cNvSpPr/>
            <p:nvPr/>
          </p:nvSpPr>
          <p:spPr>
            <a:xfrm>
              <a:off x="9198" y="1591484"/>
              <a:ext cx="3949152" cy="74650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2200" dirty="0">
                  <a:solidFill>
                    <a:schemeClr val="accent1"/>
                  </a:solidFill>
                </a:rPr>
                <a:t>Same</a:t>
              </a:r>
              <a:r>
                <a:rPr lang="en-US" sz="2400" dirty="0">
                  <a:solidFill>
                    <a:schemeClr val="accent1"/>
                  </a:solidFill>
                </a:rPr>
                <a:t> </a:t>
              </a:r>
              <a:endParaRPr lang="en-US" sz="2400" kern="1200" dirty="0">
                <a:solidFill>
                  <a:schemeClr val="accent1"/>
                </a:solidFill>
              </a:endParaRPr>
            </a:p>
          </p:txBody>
        </p:sp>
        <p:sp>
          <p:nvSpPr>
            <p:cNvPr id="36" name="Freeform 35"/>
            <p:cNvSpPr/>
            <p:nvPr/>
          </p:nvSpPr>
          <p:spPr>
            <a:xfrm>
              <a:off x="9195" y="2490518"/>
              <a:ext cx="3949152" cy="74178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365760" bIns="110490" numCol="1" spcCol="1270" anchor="ctr" anchorCtr="0">
              <a:noAutofit/>
            </a:bodyPr>
            <a:lstStyle/>
            <a:p>
              <a:pPr defTabSz="2311400">
                <a:lnSpc>
                  <a:spcPct val="90000"/>
                </a:lnSpc>
                <a:spcBef>
                  <a:spcPct val="0"/>
                </a:spcBef>
                <a:spcAft>
                  <a:spcPct val="35000"/>
                </a:spcAft>
              </a:pPr>
              <a:r>
                <a:rPr lang="en-US" sz="2200" dirty="0">
                  <a:solidFill>
                    <a:schemeClr val="accent1"/>
                  </a:solidFill>
                </a:rPr>
                <a:t>Testing occurs once citation is issued</a:t>
              </a:r>
            </a:p>
            <a:p>
              <a:pPr marL="403225" indent="-225425" defTabSz="2311400">
                <a:lnSpc>
                  <a:spcPct val="90000"/>
                </a:lnSpc>
                <a:spcBef>
                  <a:spcPct val="0"/>
                </a:spcBef>
                <a:spcAft>
                  <a:spcPct val="35000"/>
                </a:spcAft>
                <a:buFont typeface="Arial" panose="020B0604020202020204" pitchFamily="34" charset="0"/>
                <a:buChar char="•"/>
              </a:pPr>
              <a:r>
                <a:rPr lang="en-US" sz="2000" dirty="0">
                  <a:solidFill>
                    <a:schemeClr val="accent1"/>
                  </a:solidFill>
                </a:rPr>
                <a:t>Alcohol: 2 hr / 8 hr rule</a:t>
              </a:r>
            </a:p>
            <a:p>
              <a:pPr marL="403225" indent="-225425" defTabSz="2311400">
                <a:lnSpc>
                  <a:spcPct val="90000"/>
                </a:lnSpc>
                <a:spcBef>
                  <a:spcPct val="0"/>
                </a:spcBef>
                <a:spcAft>
                  <a:spcPct val="35000"/>
                </a:spcAft>
                <a:buFont typeface="Arial" panose="020B0604020202020204" pitchFamily="34" charset="0"/>
                <a:buChar char="•"/>
              </a:pPr>
              <a:r>
                <a:rPr lang="en-US" sz="2000" dirty="0">
                  <a:solidFill>
                    <a:schemeClr val="accent1"/>
                  </a:solidFill>
                </a:rPr>
                <a:t>Drugs:  32 hr rule </a:t>
              </a:r>
            </a:p>
          </p:txBody>
        </p:sp>
      </p:grpSp>
      <p:sp>
        <p:nvSpPr>
          <p:cNvPr id="42" name="Oval 41"/>
          <p:cNvSpPr/>
          <p:nvPr/>
        </p:nvSpPr>
        <p:spPr>
          <a:xfrm flipH="1">
            <a:off x="8548468" y="234230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4647651"/>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81000" y="464629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81000" y="2342300"/>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65115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 Post-Accident Testing</a:t>
            </a:r>
          </a:p>
        </p:txBody>
      </p:sp>
      <p:sp>
        <p:nvSpPr>
          <p:cNvPr id="3" name="Text Placeholder 2"/>
          <p:cNvSpPr>
            <a:spLocks noGrp="1"/>
          </p:cNvSpPr>
          <p:nvPr>
            <p:ph type="body" sz="quarter" idx="10"/>
          </p:nvPr>
        </p:nvSpPr>
        <p:spPr>
          <a:xfrm>
            <a:off x="381000" y="1411552"/>
            <a:ext cx="8382000" cy="4475071"/>
          </a:xfrm>
        </p:spPr>
        <p:txBody>
          <a:bodyPr/>
          <a:lstStyle/>
          <a:p>
            <a:r>
              <a:rPr lang="en-US" sz="2800" dirty="0">
                <a:solidFill>
                  <a:schemeClr val="accent3">
                    <a:lumMod val="75000"/>
                  </a:schemeClr>
                </a:solidFill>
              </a:rPr>
              <a:t>Do I send the employee for an FTA post-accident test or an FMCSA post-accident test? </a:t>
            </a:r>
          </a:p>
          <a:p>
            <a:pPr lvl="1"/>
            <a:r>
              <a:rPr lang="en-US" sz="2400" dirty="0">
                <a:solidFill>
                  <a:schemeClr val="accent1"/>
                </a:solidFill>
              </a:rPr>
              <a:t>Choose the mode that regulates the employee’s functions at the time of the accident. </a:t>
            </a:r>
          </a:p>
          <a:p>
            <a:pPr marL="0" indent="0">
              <a:buNone/>
            </a:pPr>
            <a:endParaRPr lang="en-US" dirty="0">
              <a:solidFill>
                <a:schemeClr val="accent1"/>
              </a:solidFill>
            </a:endParaRPr>
          </a:p>
          <a:p>
            <a:pPr marL="0" indent="0">
              <a:buNone/>
            </a:pPr>
            <a:endParaRPr lang="en-US" dirty="0">
              <a:solidFill>
                <a:schemeClr val="accent1"/>
              </a:solidFill>
            </a:endParaRPr>
          </a:p>
          <a:p>
            <a:pPr>
              <a:buBlip>
                <a:blip r:embed="rId2"/>
              </a:buBlip>
            </a:pPr>
            <a:r>
              <a:rPr lang="en-US" sz="2400" b="1" dirty="0">
                <a:solidFill>
                  <a:schemeClr val="accent5">
                    <a:lumMod val="50000"/>
                  </a:schemeClr>
                </a:solidFill>
              </a:rPr>
              <a:t>Best Practice: </a:t>
            </a:r>
            <a:r>
              <a:rPr lang="en-US" sz="2400" dirty="0">
                <a:solidFill>
                  <a:schemeClr val="accent5">
                    <a:lumMod val="50000"/>
                  </a:schemeClr>
                </a:solidFill>
              </a:rPr>
              <a:t>Have a decision-making form that clearly walks supervisors through decision process and helps them understand when to FTA test, when to FMCSA test, and when no testing is required.</a:t>
            </a:r>
            <a:endParaRPr lang="en-US" sz="1800" dirty="0">
              <a:solidFill>
                <a:schemeClr val="accent1"/>
              </a:solidFill>
            </a:endParaRPr>
          </a:p>
          <a:p>
            <a:endParaRPr lang="en-US" sz="2800" dirty="0">
              <a:solidFill>
                <a:schemeClr val="accent3">
                  <a:lumMod val="75000"/>
                </a:schemeClr>
              </a:solidFill>
            </a:endParaRPr>
          </a:p>
        </p:txBody>
      </p:sp>
    </p:spTree>
    <p:extLst>
      <p:ext uri="{BB962C8B-B14F-4D97-AF65-F5344CB8AC3E}">
        <p14:creationId xmlns:p14="http://schemas.microsoft.com/office/powerpoint/2010/main" val="261453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Suspicion</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sp>
        <p:nvSpPr>
          <p:cNvPr id="14" name="Freeform 13"/>
          <p:cNvSpPr/>
          <p:nvPr/>
        </p:nvSpPr>
        <p:spPr>
          <a:xfrm>
            <a:off x="462413" y="1529355"/>
            <a:ext cx="3880986" cy="1901567"/>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548640" tIns="109728"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Specific, contemporaneous, articulable observations concerning appearance, behavior, speech, or body odors of employee</a:t>
            </a:r>
          </a:p>
        </p:txBody>
      </p:sp>
      <p:grpSp>
        <p:nvGrpSpPr>
          <p:cNvPr id="33" name="Group 32"/>
          <p:cNvGrpSpPr/>
          <p:nvPr/>
        </p:nvGrpSpPr>
        <p:grpSpPr>
          <a:xfrm flipH="1">
            <a:off x="4794563" y="1529354"/>
            <a:ext cx="3880990" cy="4206241"/>
            <a:chOff x="9195" y="1591484"/>
            <a:chExt cx="3949155" cy="1640820"/>
          </a:xfrm>
        </p:grpSpPr>
        <p:sp>
          <p:nvSpPr>
            <p:cNvPr id="34" name="Freeform 33"/>
            <p:cNvSpPr/>
            <p:nvPr/>
          </p:nvSpPr>
          <p:spPr>
            <a:xfrm>
              <a:off x="9198" y="1591484"/>
              <a:ext cx="3949152" cy="74650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Same</a:t>
              </a:r>
            </a:p>
          </p:txBody>
        </p:sp>
        <p:sp>
          <p:nvSpPr>
            <p:cNvPr id="36" name="Freeform 35"/>
            <p:cNvSpPr/>
            <p:nvPr/>
          </p:nvSpPr>
          <p:spPr>
            <a:xfrm>
              <a:off x="9195" y="2490518"/>
              <a:ext cx="3949152" cy="74178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Observations may also include indications of chronic effects and withdrawal effects for drugs (but not alcohol)</a:t>
              </a:r>
            </a:p>
          </p:txBody>
        </p:sp>
      </p:grpSp>
      <p:sp>
        <p:nvSpPr>
          <p:cNvPr id="42" name="Oval 41"/>
          <p:cNvSpPr/>
          <p:nvPr/>
        </p:nvSpPr>
        <p:spPr>
          <a:xfrm flipH="1">
            <a:off x="8548468" y="234230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4647651"/>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81000" y="2342300"/>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721450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Suspicion</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57201" y="1529356"/>
            <a:ext cx="3886198" cy="4206240"/>
            <a:chOff x="3891" y="1591485"/>
            <a:chExt cx="3954455" cy="2504703"/>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2311400">
                <a:lnSpc>
                  <a:spcPct val="90000"/>
                </a:lnSpc>
                <a:spcBef>
                  <a:spcPct val="0"/>
                </a:spcBef>
              </a:pPr>
              <a:r>
                <a:rPr lang="en-US" dirty="0">
                  <a:solidFill>
                    <a:schemeClr val="accent1"/>
                  </a:solidFill>
                </a:rPr>
                <a:t>Alcohol tests just before, during, or just after performance of SS function</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dirty="0">
                  <a:solidFill>
                    <a:schemeClr val="accent1"/>
                  </a:solidFill>
                </a:rPr>
                <a:t>Trained supervisor or company official must make observations</a:t>
              </a:r>
            </a:p>
          </p:txBody>
        </p:sp>
        <p:sp>
          <p:nvSpPr>
            <p:cNvPr id="20" name="Freeform 19"/>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2311400">
                <a:lnSpc>
                  <a:spcPct val="90000"/>
                </a:lnSpc>
                <a:spcBef>
                  <a:spcPct val="0"/>
                </a:spcBef>
              </a:pPr>
              <a:r>
                <a:rPr lang="en-US" dirty="0">
                  <a:solidFill>
                    <a:schemeClr val="accent1"/>
                  </a:solidFill>
                </a:rPr>
                <a:t>No specified timeline for written reports (best practice is to be prompt)</a:t>
              </a:r>
            </a:p>
          </p:txBody>
        </p:sp>
      </p:grpSp>
      <p:grpSp>
        <p:nvGrpSpPr>
          <p:cNvPr id="33" name="Group 32"/>
          <p:cNvGrpSpPr/>
          <p:nvPr/>
        </p:nvGrpSpPr>
        <p:grpSpPr>
          <a:xfrm flipH="1">
            <a:off x="4794568" y="1506266"/>
            <a:ext cx="3886196" cy="4229329"/>
            <a:chOff x="3894" y="1591484"/>
            <a:chExt cx="3954452" cy="2518452"/>
          </a:xfrm>
        </p:grpSpPr>
        <p:sp>
          <p:nvSpPr>
            <p:cNvPr id="34" name="Freeform 33"/>
            <p:cNvSpPr/>
            <p:nvPr/>
          </p:nvSpPr>
          <p:spPr>
            <a:xfrm>
              <a:off x="9194" y="1591484"/>
              <a:ext cx="3949152" cy="74579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pPr>
              <a:r>
                <a:rPr lang="en-US" dirty="0">
                  <a:solidFill>
                    <a:schemeClr val="accent1"/>
                  </a:solidFill>
                </a:rPr>
                <a:t>Same</a:t>
              </a:r>
            </a:p>
          </p:txBody>
        </p:sp>
        <p:sp>
          <p:nvSpPr>
            <p:cNvPr id="36" name="Freeform 35"/>
            <p:cNvSpPr/>
            <p:nvPr/>
          </p:nvSpPr>
          <p:spPr>
            <a:xfrm>
              <a:off x="9188" y="2491826"/>
              <a:ext cx="3949152" cy="731519"/>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dirty="0">
                  <a:solidFill>
                    <a:schemeClr val="accent1"/>
                  </a:solidFill>
                </a:rPr>
                <a:t>Same</a:t>
              </a:r>
            </a:p>
          </p:txBody>
        </p:sp>
        <p:sp>
          <p:nvSpPr>
            <p:cNvPr id="37" name="Freeform 36"/>
            <p:cNvSpPr/>
            <p:nvPr/>
          </p:nvSpPr>
          <p:spPr>
            <a:xfrm>
              <a:off x="3894" y="3380131"/>
              <a:ext cx="3949151" cy="729805"/>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pPr>
              <a:r>
                <a:rPr lang="en-US" dirty="0">
                  <a:solidFill>
                    <a:schemeClr val="accent1"/>
                  </a:solidFill>
                </a:rPr>
                <a:t>Written report within 24 hours of observed behavior, or before test results are released if earlier than </a:t>
              </a:r>
            </a:p>
            <a:p>
              <a:pPr defTabSz="2311400">
                <a:lnSpc>
                  <a:spcPct val="90000"/>
                </a:lnSpc>
                <a:spcBef>
                  <a:spcPct val="0"/>
                </a:spcBef>
                <a:spcAft>
                  <a:spcPct val="35000"/>
                </a:spcAft>
              </a:pPr>
              <a:r>
                <a:rPr lang="en-US" dirty="0">
                  <a:solidFill>
                    <a:schemeClr val="accent1"/>
                  </a:solidFill>
                </a:rPr>
                <a:t>24 hours</a:t>
              </a:r>
            </a:p>
          </p:txBody>
        </p:sp>
      </p:grpSp>
      <p:sp>
        <p:nvSpPr>
          <p:cNvPr id="48" name="Oval 47"/>
          <p:cNvSpPr/>
          <p:nvPr/>
        </p:nvSpPr>
        <p:spPr>
          <a:xfrm>
            <a:off x="362787" y="5005259"/>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Oval 41"/>
          <p:cNvSpPr/>
          <p:nvPr/>
        </p:nvSpPr>
        <p:spPr>
          <a:xfrm flipH="1">
            <a:off x="8488680" y="199532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344862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3" name="Oval 52"/>
          <p:cNvSpPr/>
          <p:nvPr/>
        </p:nvSpPr>
        <p:spPr>
          <a:xfrm flipH="1">
            <a:off x="8489972" y="5006615"/>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57753" y="349463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57754" y="2057400"/>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915945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 Reasonable Suspicion</a:t>
            </a:r>
          </a:p>
        </p:txBody>
      </p:sp>
      <p:sp>
        <p:nvSpPr>
          <p:cNvPr id="3" name="Text Placeholder 2"/>
          <p:cNvSpPr>
            <a:spLocks noGrp="1"/>
          </p:cNvSpPr>
          <p:nvPr>
            <p:ph type="body" sz="quarter" idx="10"/>
          </p:nvPr>
        </p:nvSpPr>
        <p:spPr>
          <a:xfrm>
            <a:off x="381000" y="1411552"/>
            <a:ext cx="8382000" cy="4825937"/>
          </a:xfrm>
        </p:spPr>
        <p:txBody>
          <a:bodyPr/>
          <a:lstStyle/>
          <a:p>
            <a:r>
              <a:rPr lang="en-US" sz="2800" dirty="0">
                <a:solidFill>
                  <a:schemeClr val="accent3">
                    <a:lumMod val="75000"/>
                  </a:schemeClr>
                </a:solidFill>
              </a:rPr>
              <a:t>Are the training requirements for supervisors the same?</a:t>
            </a:r>
          </a:p>
          <a:p>
            <a:pPr lvl="1"/>
            <a:r>
              <a:rPr lang="en-US" sz="2400" dirty="0">
                <a:solidFill>
                  <a:schemeClr val="accent1"/>
                </a:solidFill>
              </a:rPr>
              <a:t>Yes.</a:t>
            </a:r>
          </a:p>
          <a:p>
            <a:pPr lvl="1"/>
            <a:endParaRPr lang="en-US" sz="2400" dirty="0">
              <a:solidFill>
                <a:schemeClr val="accent1"/>
              </a:solidFill>
            </a:endParaRPr>
          </a:p>
          <a:p>
            <a:pPr lvl="1"/>
            <a:r>
              <a:rPr lang="en-US" sz="2400" dirty="0">
                <a:solidFill>
                  <a:schemeClr val="accent1"/>
                </a:solidFill>
              </a:rPr>
              <a:t>Note: The training does not need to be FTA- or FMCSA-specific.</a:t>
            </a:r>
          </a:p>
          <a:p>
            <a:pPr lvl="1"/>
            <a:endParaRPr lang="en-US" sz="2400" dirty="0">
              <a:solidFill>
                <a:schemeClr val="accent1"/>
              </a:solidFill>
            </a:endParaRPr>
          </a:p>
          <a:p>
            <a:r>
              <a:rPr lang="en-US" sz="2800" dirty="0">
                <a:solidFill>
                  <a:schemeClr val="accent3">
                    <a:lumMod val="75000"/>
                  </a:schemeClr>
                </a:solidFill>
              </a:rPr>
              <a:t>What is checked on the CCF: FTA or FMCSA?</a:t>
            </a:r>
          </a:p>
          <a:p>
            <a:pPr lvl="1"/>
            <a:r>
              <a:rPr lang="en-US" sz="2400" dirty="0">
                <a:solidFill>
                  <a:schemeClr val="accent1"/>
                </a:solidFill>
              </a:rPr>
              <a:t>Choose the mode that regulates the employee’s functions at the time of the decision to test.</a:t>
            </a:r>
          </a:p>
          <a:p>
            <a:pPr lvl="1"/>
            <a:endParaRPr lang="en-US" sz="2400" dirty="0">
              <a:solidFill>
                <a:schemeClr val="accent1"/>
              </a:solidFill>
            </a:endParaRPr>
          </a:p>
          <a:p>
            <a:endParaRPr lang="en-US" sz="2800" dirty="0">
              <a:solidFill>
                <a:schemeClr val="accent3">
                  <a:lumMod val="75000"/>
                </a:schemeClr>
              </a:solidFill>
            </a:endParaRPr>
          </a:p>
        </p:txBody>
      </p:sp>
    </p:spTree>
    <p:extLst>
      <p:ext uri="{BB962C8B-B14F-4D97-AF65-F5344CB8AC3E}">
        <p14:creationId xmlns:p14="http://schemas.microsoft.com/office/powerpoint/2010/main" val="3690490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Alcohol Prohibitions</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57200" y="1529356"/>
            <a:ext cx="3886199" cy="4261844"/>
            <a:chOff x="3890" y="1591485"/>
            <a:chExt cx="3954456" cy="3391295"/>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No performing SS function with alcohol concentration 0.04 or greater </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No alcohol use within 4 hours prior to performing SS function</a:t>
              </a:r>
            </a:p>
          </p:txBody>
        </p:sp>
        <p:sp>
          <p:nvSpPr>
            <p:cNvPr id="20" name="Freeform 19"/>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No use while on-call to perform a SS function</a:t>
              </a:r>
            </a:p>
          </p:txBody>
        </p:sp>
        <p:sp>
          <p:nvSpPr>
            <p:cNvPr id="22" name="Freeform 21"/>
            <p:cNvSpPr/>
            <p:nvPr/>
          </p:nvSpPr>
          <p:spPr>
            <a:xfrm>
              <a:off x="3890" y="4251260"/>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8 hrs off-duty after alcohol result 0.02-0.039, or until &lt;0.02</a:t>
              </a:r>
            </a:p>
          </p:txBody>
        </p:sp>
      </p:grpSp>
      <p:grpSp>
        <p:nvGrpSpPr>
          <p:cNvPr id="33" name="Group 32"/>
          <p:cNvGrpSpPr/>
          <p:nvPr/>
        </p:nvGrpSpPr>
        <p:grpSpPr>
          <a:xfrm flipH="1">
            <a:off x="4800598" y="1529356"/>
            <a:ext cx="3886202" cy="4267009"/>
            <a:chOff x="3890" y="1609758"/>
            <a:chExt cx="3954458" cy="3377110"/>
          </a:xfrm>
        </p:grpSpPr>
        <p:sp>
          <p:nvSpPr>
            <p:cNvPr id="34" name="Freeform 33"/>
            <p:cNvSpPr/>
            <p:nvPr/>
          </p:nvSpPr>
          <p:spPr>
            <a:xfrm>
              <a:off x="9194" y="1609758"/>
              <a:ext cx="3949152" cy="727578"/>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2000" kern="1200" dirty="0">
                  <a:solidFill>
                    <a:schemeClr val="accent1"/>
                  </a:solidFill>
                </a:rPr>
                <a:t>Same</a:t>
              </a:r>
            </a:p>
          </p:txBody>
        </p:sp>
        <p:sp>
          <p:nvSpPr>
            <p:cNvPr id="36" name="Freeform 35"/>
            <p:cNvSpPr/>
            <p:nvPr/>
          </p:nvSpPr>
          <p:spPr>
            <a:xfrm>
              <a:off x="9195" y="2535593"/>
              <a:ext cx="3949153" cy="683558"/>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Same</a:t>
              </a:r>
            </a:p>
          </p:txBody>
        </p:sp>
        <p:sp>
          <p:nvSpPr>
            <p:cNvPr id="38" name="Freeform 37"/>
            <p:cNvSpPr/>
            <p:nvPr/>
          </p:nvSpPr>
          <p:spPr>
            <a:xfrm>
              <a:off x="3890" y="4252606"/>
              <a:ext cx="3949152" cy="734262"/>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24 hrs off-duty after alcohol result 0.02-0.039</a:t>
              </a:r>
            </a:p>
          </p:txBody>
        </p:sp>
      </p:grpSp>
      <p:sp>
        <p:nvSpPr>
          <p:cNvPr id="48" name="Oval 47"/>
          <p:cNvSpPr/>
          <p:nvPr/>
        </p:nvSpPr>
        <p:spPr>
          <a:xfrm>
            <a:off x="379703" y="295078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9" name="Oval 48"/>
          <p:cNvSpPr/>
          <p:nvPr/>
        </p:nvSpPr>
        <p:spPr>
          <a:xfrm>
            <a:off x="379705" y="5193046"/>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Oval 41"/>
          <p:cNvSpPr/>
          <p:nvPr/>
        </p:nvSpPr>
        <p:spPr>
          <a:xfrm flipH="1">
            <a:off x="8488680" y="185184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2993838"/>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4" name="Oval 53"/>
          <p:cNvSpPr/>
          <p:nvPr/>
        </p:nvSpPr>
        <p:spPr>
          <a:xfrm flipH="1">
            <a:off x="8489713" y="519304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79704" y="407015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79702" y="1851169"/>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818712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 Alcohol </a:t>
            </a:r>
            <a:r>
              <a:rPr lang="en-US" dirty="0" err="1"/>
              <a:t>Prohibtions</a:t>
            </a:r>
            <a:endParaRPr lang="en-US" dirty="0"/>
          </a:p>
        </p:txBody>
      </p:sp>
      <p:sp>
        <p:nvSpPr>
          <p:cNvPr id="3" name="Text Placeholder 2"/>
          <p:cNvSpPr>
            <a:spLocks noGrp="1"/>
          </p:cNvSpPr>
          <p:nvPr>
            <p:ph type="body" sz="quarter" idx="10"/>
          </p:nvPr>
        </p:nvSpPr>
        <p:spPr>
          <a:xfrm>
            <a:off x="381000" y="1411552"/>
            <a:ext cx="8382000" cy="2332946"/>
          </a:xfrm>
        </p:spPr>
        <p:txBody>
          <a:bodyPr/>
          <a:lstStyle/>
          <a:p>
            <a:r>
              <a:rPr lang="en-US" sz="2800" dirty="0">
                <a:solidFill>
                  <a:schemeClr val="accent3">
                    <a:lumMod val="75000"/>
                  </a:schemeClr>
                </a:solidFill>
              </a:rPr>
              <a:t>After an alcohol result of 0.02-0.039, do I keep the employee out for 8 hours or 24 hours?</a:t>
            </a:r>
          </a:p>
          <a:p>
            <a:pPr lvl="1"/>
            <a:r>
              <a:rPr lang="en-US" sz="2400" dirty="0">
                <a:solidFill>
                  <a:schemeClr val="accent1"/>
                </a:solidFill>
              </a:rPr>
              <a:t>It depends on the modal authority of the test:</a:t>
            </a:r>
          </a:p>
          <a:p>
            <a:pPr marL="1371600" lvl="2" indent="-223838">
              <a:buFont typeface="Calibri" panose="020F0502020204030204" pitchFamily="34" charset="0"/>
              <a:buChar char="‒"/>
            </a:pPr>
            <a:r>
              <a:rPr lang="en-US" sz="2000" dirty="0">
                <a:solidFill>
                  <a:schemeClr val="accent1"/>
                </a:solidFill>
              </a:rPr>
              <a:t>0.02-0.039 on an FTA test → out for at least 8 hours </a:t>
            </a:r>
          </a:p>
          <a:p>
            <a:pPr marL="1371600" lvl="2" indent="-223838">
              <a:buFont typeface="Calibri" panose="020F0502020204030204" pitchFamily="34" charset="0"/>
              <a:buChar char="‒"/>
            </a:pPr>
            <a:r>
              <a:rPr lang="en-US" sz="2000" dirty="0">
                <a:solidFill>
                  <a:schemeClr val="accent1"/>
                </a:solidFill>
              </a:rPr>
              <a:t>0.02-0.039 on an FMCSA test → out for at least 24 hours </a:t>
            </a:r>
          </a:p>
          <a:p>
            <a:endParaRPr lang="en-US" sz="2800" dirty="0">
              <a:solidFill>
                <a:schemeClr val="accent3">
                  <a:lumMod val="75000"/>
                </a:schemeClr>
              </a:solidFill>
            </a:endParaRPr>
          </a:p>
        </p:txBody>
      </p:sp>
    </p:spTree>
    <p:extLst>
      <p:ext uri="{BB962C8B-B14F-4D97-AF65-F5344CB8AC3E}">
        <p14:creationId xmlns:p14="http://schemas.microsoft.com/office/powerpoint/2010/main" val="1891338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 for Violations</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57201" y="1529356"/>
            <a:ext cx="3886198" cy="4206240"/>
            <a:chOff x="3891" y="1591485"/>
            <a:chExt cx="3954455" cy="2504703"/>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Immediate removal from  safety-sensitive function</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Referral to qualified Substance Abuse Professional</a:t>
              </a:r>
            </a:p>
          </p:txBody>
        </p:sp>
        <p:sp>
          <p:nvSpPr>
            <p:cNvPr id="20" name="Freeform 19"/>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pPr>
              <a:r>
                <a:rPr lang="en-US" sz="2000" dirty="0">
                  <a:solidFill>
                    <a:schemeClr val="accent1"/>
                  </a:solidFill>
                </a:rPr>
                <a:t>Return-to-duty and Follow-up </a:t>
              </a:r>
            </a:p>
            <a:p>
              <a:pPr defTabSz="2311400">
                <a:lnSpc>
                  <a:spcPct val="90000"/>
                </a:lnSpc>
                <a:spcBef>
                  <a:spcPct val="0"/>
                </a:spcBef>
              </a:pPr>
              <a:r>
                <a:rPr lang="en-US" sz="2000" dirty="0">
                  <a:solidFill>
                    <a:schemeClr val="accent1"/>
                  </a:solidFill>
                </a:rPr>
                <a:t>(if applicable): </a:t>
              </a:r>
            </a:p>
            <a:p>
              <a:pPr defTabSz="2311400">
                <a:lnSpc>
                  <a:spcPct val="90000"/>
                </a:lnSpc>
                <a:spcBef>
                  <a:spcPct val="0"/>
                </a:spcBef>
                <a:spcAft>
                  <a:spcPct val="35000"/>
                </a:spcAft>
              </a:pPr>
              <a:r>
                <a:rPr lang="en-US" sz="2000" dirty="0">
                  <a:solidFill>
                    <a:schemeClr val="accent1"/>
                  </a:solidFill>
                </a:rPr>
                <a:t>Performed in accordance with Part 40, Subpart O </a:t>
              </a:r>
            </a:p>
          </p:txBody>
        </p:sp>
      </p:grpSp>
      <p:grpSp>
        <p:nvGrpSpPr>
          <p:cNvPr id="33" name="Group 32"/>
          <p:cNvGrpSpPr/>
          <p:nvPr/>
        </p:nvGrpSpPr>
        <p:grpSpPr>
          <a:xfrm flipH="1">
            <a:off x="4794568" y="1506266"/>
            <a:ext cx="3886196" cy="4229329"/>
            <a:chOff x="3894" y="1591484"/>
            <a:chExt cx="3954452" cy="2518452"/>
          </a:xfrm>
        </p:grpSpPr>
        <p:sp>
          <p:nvSpPr>
            <p:cNvPr id="34" name="Freeform 33"/>
            <p:cNvSpPr/>
            <p:nvPr/>
          </p:nvSpPr>
          <p:spPr>
            <a:xfrm>
              <a:off x="9194" y="1591484"/>
              <a:ext cx="3949152" cy="74579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2000" dirty="0">
                  <a:solidFill>
                    <a:schemeClr val="accent1"/>
                  </a:solidFill>
                </a:rPr>
                <a:t>Same</a:t>
              </a:r>
              <a:endParaRPr lang="en-US" sz="2000" kern="1200" dirty="0">
                <a:solidFill>
                  <a:schemeClr val="accent1"/>
                </a:solidFill>
              </a:endParaRPr>
            </a:p>
          </p:txBody>
        </p:sp>
        <p:sp>
          <p:nvSpPr>
            <p:cNvPr id="36" name="Freeform 35"/>
            <p:cNvSpPr/>
            <p:nvPr/>
          </p:nvSpPr>
          <p:spPr>
            <a:xfrm>
              <a:off x="9188" y="2491826"/>
              <a:ext cx="3949152" cy="731519"/>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Same</a:t>
              </a:r>
            </a:p>
          </p:txBody>
        </p:sp>
        <p:sp>
          <p:nvSpPr>
            <p:cNvPr id="37" name="Freeform 36"/>
            <p:cNvSpPr/>
            <p:nvPr/>
          </p:nvSpPr>
          <p:spPr>
            <a:xfrm>
              <a:off x="3894" y="3380131"/>
              <a:ext cx="3949151" cy="729805"/>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Same</a:t>
              </a:r>
            </a:p>
          </p:txBody>
        </p:sp>
      </p:grpSp>
      <p:sp>
        <p:nvSpPr>
          <p:cNvPr id="48" name="Oval 47"/>
          <p:cNvSpPr/>
          <p:nvPr/>
        </p:nvSpPr>
        <p:spPr>
          <a:xfrm>
            <a:off x="374965" y="500096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Oval 41"/>
          <p:cNvSpPr/>
          <p:nvPr/>
        </p:nvSpPr>
        <p:spPr>
          <a:xfrm flipH="1">
            <a:off x="8488680" y="199532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3492761"/>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3" name="Oval 52"/>
          <p:cNvSpPr/>
          <p:nvPr/>
        </p:nvSpPr>
        <p:spPr>
          <a:xfrm flipH="1">
            <a:off x="8488680" y="499933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57753" y="349463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51722" y="1993966"/>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6176670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 Violations </a:t>
            </a:r>
          </a:p>
        </p:txBody>
      </p:sp>
      <p:sp>
        <p:nvSpPr>
          <p:cNvPr id="3" name="Text Placeholder 2"/>
          <p:cNvSpPr>
            <a:spLocks noGrp="1"/>
          </p:cNvSpPr>
          <p:nvPr>
            <p:ph type="body" sz="quarter" idx="10"/>
          </p:nvPr>
        </p:nvSpPr>
        <p:spPr>
          <a:xfrm>
            <a:off x="381000" y="1411552"/>
            <a:ext cx="8382000" cy="1268039"/>
          </a:xfrm>
        </p:spPr>
        <p:txBody>
          <a:bodyPr/>
          <a:lstStyle/>
          <a:p>
            <a:r>
              <a:rPr lang="en-US" sz="2800" dirty="0">
                <a:solidFill>
                  <a:schemeClr val="accent3">
                    <a:lumMod val="75000"/>
                  </a:schemeClr>
                </a:solidFill>
              </a:rPr>
              <a:t>Are the return-to-duty requirements identical?</a:t>
            </a:r>
          </a:p>
          <a:p>
            <a:pPr lvl="1"/>
            <a:r>
              <a:rPr lang="en-US" sz="2400" dirty="0">
                <a:solidFill>
                  <a:schemeClr val="accent1"/>
                </a:solidFill>
              </a:rPr>
              <a:t>Yes, both follow the requirements in Part 40, Subpart O.</a:t>
            </a:r>
          </a:p>
          <a:p>
            <a:endParaRPr lang="en-US" sz="2800" dirty="0">
              <a:solidFill>
                <a:schemeClr val="accent3">
                  <a:lumMod val="75000"/>
                </a:schemeClr>
              </a:solidFill>
            </a:endParaRPr>
          </a:p>
        </p:txBody>
      </p:sp>
    </p:spTree>
    <p:extLst>
      <p:ext uri="{BB962C8B-B14F-4D97-AF65-F5344CB8AC3E}">
        <p14:creationId xmlns:p14="http://schemas.microsoft.com/office/powerpoint/2010/main" val="1512090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Rx and OTC Medications</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5"/>
            <a:ext cx="3880989" cy="4206240"/>
            <a:chOff x="9191" y="1591485"/>
            <a:chExt cx="3949155" cy="1618112"/>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No regulatory requirements, Rx/OTC policy recommended</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Employers may require employees to disclose use of any Rx/OTC medications</a:t>
              </a:r>
            </a:p>
          </p:txBody>
        </p:sp>
      </p:grpSp>
      <p:grpSp>
        <p:nvGrpSpPr>
          <p:cNvPr id="33" name="Group 32"/>
          <p:cNvGrpSpPr/>
          <p:nvPr/>
        </p:nvGrpSpPr>
        <p:grpSpPr>
          <a:xfrm flipH="1">
            <a:off x="4794563" y="1529354"/>
            <a:ext cx="3880990" cy="4206241"/>
            <a:chOff x="9195" y="1591484"/>
            <a:chExt cx="3949155" cy="1640820"/>
          </a:xfrm>
        </p:grpSpPr>
        <p:sp>
          <p:nvSpPr>
            <p:cNvPr id="34" name="Freeform 33"/>
            <p:cNvSpPr/>
            <p:nvPr/>
          </p:nvSpPr>
          <p:spPr>
            <a:xfrm>
              <a:off x="9198" y="1591484"/>
              <a:ext cx="3949152" cy="74650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Drivers cannot operate unless advised by licensed physician that the Rx will not impact ability to safely operate a CMV</a:t>
              </a:r>
            </a:p>
          </p:txBody>
        </p:sp>
        <p:sp>
          <p:nvSpPr>
            <p:cNvPr id="36" name="Freeform 35"/>
            <p:cNvSpPr/>
            <p:nvPr/>
          </p:nvSpPr>
          <p:spPr>
            <a:xfrm>
              <a:off x="9195" y="2490518"/>
              <a:ext cx="3949152" cy="74178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400" dirty="0">
                  <a:solidFill>
                    <a:schemeClr val="accent1"/>
                  </a:solidFill>
                </a:rPr>
                <a:t>Same</a:t>
              </a:r>
              <a:endParaRPr lang="en-US" sz="2000" dirty="0">
                <a:solidFill>
                  <a:schemeClr val="accent1"/>
                </a:solidFill>
              </a:endParaRPr>
            </a:p>
          </p:txBody>
        </p:sp>
      </p:grpSp>
      <p:sp>
        <p:nvSpPr>
          <p:cNvPr id="42" name="Oval 41"/>
          <p:cNvSpPr/>
          <p:nvPr/>
        </p:nvSpPr>
        <p:spPr>
          <a:xfrm flipH="1">
            <a:off x="8548468" y="234230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538390" y="4647651"/>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20384" y="464629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20385" y="2340944"/>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8267501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Covered?</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5"/>
            <a:ext cx="3880989" cy="4206240"/>
            <a:chOff x="9191" y="1591485"/>
            <a:chExt cx="3949155" cy="1618112"/>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2311400">
                <a:lnSpc>
                  <a:spcPct val="90000"/>
                </a:lnSpc>
                <a:spcBef>
                  <a:spcPct val="0"/>
                </a:spcBef>
              </a:pPr>
              <a:r>
                <a:rPr lang="en-US" sz="2400" dirty="0">
                  <a:solidFill>
                    <a:schemeClr val="accent1"/>
                  </a:solidFill>
                </a:rPr>
                <a:t>Recipients of FTA funding: </a:t>
              </a:r>
            </a:p>
            <a:p>
              <a:pPr defTabSz="2311400">
                <a:lnSpc>
                  <a:spcPct val="90000"/>
                </a:lnSpc>
                <a:spcBef>
                  <a:spcPct val="0"/>
                </a:spcBef>
              </a:pPr>
              <a:r>
                <a:rPr lang="en-US" sz="2400" dirty="0">
                  <a:solidFill>
                    <a:schemeClr val="accent1"/>
                  </a:solidFill>
                </a:rPr>
                <a:t>5307, 5309, 5311, 5339</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Regulation covers the employer only</a:t>
              </a:r>
            </a:p>
            <a:p>
              <a:pPr marL="112713" indent="-112713" defTabSz="2311400">
                <a:lnSpc>
                  <a:spcPct val="90000"/>
                </a:lnSpc>
                <a:spcBef>
                  <a:spcPct val="0"/>
                </a:spcBef>
                <a:spcAft>
                  <a:spcPct val="35000"/>
                </a:spcAft>
                <a:buFont typeface="Arial" panose="020B0604020202020204" pitchFamily="34" charset="0"/>
                <a:buChar char="•"/>
              </a:pPr>
              <a:r>
                <a:rPr lang="en-US" dirty="0">
                  <a:solidFill>
                    <a:schemeClr val="accent1"/>
                  </a:solidFill>
                </a:rPr>
                <a:t>Employer requires compliance from SS employee</a:t>
              </a:r>
            </a:p>
          </p:txBody>
        </p:sp>
      </p:grpSp>
      <p:grpSp>
        <p:nvGrpSpPr>
          <p:cNvPr id="33" name="Group 32"/>
          <p:cNvGrpSpPr/>
          <p:nvPr/>
        </p:nvGrpSpPr>
        <p:grpSpPr>
          <a:xfrm flipH="1">
            <a:off x="4794563" y="1529354"/>
            <a:ext cx="3880990" cy="4206241"/>
            <a:chOff x="9195" y="1591484"/>
            <a:chExt cx="3949155" cy="1640820"/>
          </a:xfrm>
        </p:grpSpPr>
        <p:sp>
          <p:nvSpPr>
            <p:cNvPr id="34" name="Freeform 33"/>
            <p:cNvSpPr/>
            <p:nvPr/>
          </p:nvSpPr>
          <p:spPr>
            <a:xfrm>
              <a:off x="9198" y="1591484"/>
              <a:ext cx="3949152" cy="74650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400" dirty="0">
                  <a:solidFill>
                    <a:schemeClr val="accent1"/>
                  </a:solidFill>
                </a:rPr>
                <a:t>Any person and all employers of such persons who operate a CMV in commerce in any State</a:t>
              </a:r>
            </a:p>
          </p:txBody>
        </p:sp>
        <p:sp>
          <p:nvSpPr>
            <p:cNvPr id="36" name="Freeform 35"/>
            <p:cNvSpPr/>
            <p:nvPr/>
          </p:nvSpPr>
          <p:spPr>
            <a:xfrm>
              <a:off x="9195" y="2490518"/>
              <a:ext cx="3949152" cy="74178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Regulation covers employer &amp; SS employee</a:t>
              </a:r>
            </a:p>
            <a:p>
              <a:pPr marL="112713" indent="-112713" defTabSz="2311400">
                <a:lnSpc>
                  <a:spcPct val="90000"/>
                </a:lnSpc>
                <a:spcBef>
                  <a:spcPct val="0"/>
                </a:spcBef>
                <a:spcAft>
                  <a:spcPct val="35000"/>
                </a:spcAft>
                <a:buFont typeface="Arial" panose="020B0604020202020204" pitchFamily="34" charset="0"/>
                <a:buChar char="•"/>
              </a:pPr>
              <a:r>
                <a:rPr lang="en-US" dirty="0">
                  <a:solidFill>
                    <a:schemeClr val="accent1"/>
                  </a:solidFill>
                </a:rPr>
                <a:t>Owner-operators comply with employer &amp; employee provisions</a:t>
              </a:r>
            </a:p>
          </p:txBody>
        </p:sp>
      </p:grpSp>
      <p:sp>
        <p:nvSpPr>
          <p:cNvPr id="42" name="Oval 41"/>
          <p:cNvSpPr/>
          <p:nvPr/>
        </p:nvSpPr>
        <p:spPr>
          <a:xfrm flipH="1">
            <a:off x="8538390" y="2317803"/>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538390" y="4645638"/>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81000" y="4644282"/>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80999" y="2317803"/>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144705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Requirements</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379706" y="1513858"/>
            <a:ext cx="3963693" cy="4339622"/>
            <a:chOff x="-74965" y="1591485"/>
            <a:chExt cx="4033311" cy="4318271"/>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lvl="0" defTabSz="1289050">
                <a:lnSpc>
                  <a:spcPct val="90000"/>
                </a:lnSpc>
                <a:spcBef>
                  <a:spcPct val="0"/>
                </a:spcBef>
                <a:spcAft>
                  <a:spcPct val="35000"/>
                </a:spcAft>
              </a:pPr>
              <a:r>
                <a:rPr lang="en-US" sz="1700" dirty="0">
                  <a:solidFill>
                    <a:schemeClr val="accent1"/>
                  </a:solidFill>
                </a:rPr>
                <a:t>Develop policy statement</a:t>
              </a:r>
            </a:p>
          </p:txBody>
        </p:sp>
        <p:sp>
          <p:nvSpPr>
            <p:cNvPr id="15" name="Oval 14"/>
            <p:cNvSpPr/>
            <p:nvPr/>
          </p:nvSpPr>
          <p:spPr>
            <a:xfrm>
              <a:off x="-74965" y="1820087"/>
              <a:ext cx="274320" cy="274320"/>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Disseminate policy or written notice of availability to all covered employees</a:t>
              </a:r>
            </a:p>
          </p:txBody>
        </p:sp>
        <p:sp>
          <p:nvSpPr>
            <p:cNvPr id="20" name="Freeform 19"/>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Written notice of policy availability to employee organizations</a:t>
              </a:r>
            </a:p>
          </p:txBody>
        </p:sp>
        <p:sp>
          <p:nvSpPr>
            <p:cNvPr id="22" name="Freeform 21"/>
            <p:cNvSpPr/>
            <p:nvPr/>
          </p:nvSpPr>
          <p:spPr>
            <a:xfrm>
              <a:off x="3890" y="4251260"/>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Signed certificate of receipt </a:t>
              </a:r>
              <a:r>
                <a:rPr lang="en-US" sz="1700" i="1" dirty="0">
                  <a:solidFill>
                    <a:schemeClr val="accent1"/>
                  </a:solidFill>
                </a:rPr>
                <a:t>recommended</a:t>
              </a:r>
              <a:r>
                <a:rPr lang="en-US" sz="1700" dirty="0">
                  <a:solidFill>
                    <a:schemeClr val="accent1"/>
                  </a:solidFill>
                </a:rPr>
                <a:t>, but not required</a:t>
              </a:r>
            </a:p>
          </p:txBody>
        </p:sp>
        <p:sp>
          <p:nvSpPr>
            <p:cNvPr id="29" name="Freeform 28"/>
            <p:cNvSpPr/>
            <p:nvPr/>
          </p:nvSpPr>
          <p:spPr>
            <a:xfrm>
              <a:off x="6540" y="5137851"/>
              <a:ext cx="3949154" cy="771905"/>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Approval/adoption by local governing board or official with designated authority</a:t>
              </a:r>
            </a:p>
          </p:txBody>
        </p:sp>
        <p:sp>
          <p:nvSpPr>
            <p:cNvPr id="30" name="Oval 29"/>
            <p:cNvSpPr/>
            <p:nvPr/>
          </p:nvSpPr>
          <p:spPr>
            <a:xfrm>
              <a:off x="-73649" y="2706677"/>
              <a:ext cx="274320" cy="274320"/>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grpSp>
      <p:grpSp>
        <p:nvGrpSpPr>
          <p:cNvPr id="33" name="Group 32"/>
          <p:cNvGrpSpPr/>
          <p:nvPr/>
        </p:nvGrpSpPr>
        <p:grpSpPr>
          <a:xfrm flipH="1">
            <a:off x="4800600" y="1506268"/>
            <a:ext cx="3886200" cy="3408062"/>
            <a:chOff x="3890" y="1591485"/>
            <a:chExt cx="3954456" cy="3391295"/>
          </a:xfrm>
        </p:grpSpPr>
        <p:sp>
          <p:nvSpPr>
            <p:cNvPr id="34" name="Freeform 3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1700" kern="1200" dirty="0">
                  <a:solidFill>
                    <a:schemeClr val="accent1"/>
                  </a:solidFill>
                </a:rPr>
                <a:t>Same</a:t>
              </a:r>
            </a:p>
          </p:txBody>
        </p:sp>
        <p:sp>
          <p:nvSpPr>
            <p:cNvPr id="36" name="Freeform 3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Disseminate policy to all covered employees</a:t>
              </a:r>
            </a:p>
          </p:txBody>
        </p:sp>
        <p:sp>
          <p:nvSpPr>
            <p:cNvPr id="37" name="Freeform 36"/>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Same</a:t>
              </a:r>
            </a:p>
          </p:txBody>
        </p:sp>
        <p:sp>
          <p:nvSpPr>
            <p:cNvPr id="38" name="Freeform 37"/>
            <p:cNvSpPr/>
            <p:nvPr/>
          </p:nvSpPr>
          <p:spPr>
            <a:xfrm>
              <a:off x="3890" y="4251260"/>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Signed certificate of receipt required</a:t>
              </a:r>
            </a:p>
          </p:txBody>
        </p:sp>
      </p:grpSp>
      <p:sp>
        <p:nvSpPr>
          <p:cNvPr id="48" name="Oval 47"/>
          <p:cNvSpPr/>
          <p:nvPr/>
        </p:nvSpPr>
        <p:spPr>
          <a:xfrm>
            <a:off x="379705" y="352984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9" name="Oval 48"/>
          <p:cNvSpPr/>
          <p:nvPr/>
        </p:nvSpPr>
        <p:spPr>
          <a:xfrm>
            <a:off x="379705" y="441220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0" name="Oval 49"/>
          <p:cNvSpPr/>
          <p:nvPr/>
        </p:nvSpPr>
        <p:spPr>
          <a:xfrm>
            <a:off x="383108" y="5307489"/>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Oval 41"/>
          <p:cNvSpPr/>
          <p:nvPr/>
        </p:nvSpPr>
        <p:spPr>
          <a:xfrm flipH="1">
            <a:off x="8488680" y="174359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94879" y="2631618"/>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3" name="Oval 52"/>
          <p:cNvSpPr/>
          <p:nvPr/>
        </p:nvSpPr>
        <p:spPr>
          <a:xfrm flipH="1">
            <a:off x="8488680" y="441719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4" name="Oval 53"/>
          <p:cNvSpPr/>
          <p:nvPr/>
        </p:nvSpPr>
        <p:spPr>
          <a:xfrm flipH="1">
            <a:off x="8488680" y="3531204"/>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224077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Required Content</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6"/>
            <a:ext cx="3880989" cy="2717355"/>
            <a:chOff x="9191" y="1591485"/>
            <a:chExt cx="3949155" cy="1618112"/>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Identity of contact person designated to answer questions</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Categories of covered employees</a:t>
              </a:r>
            </a:p>
          </p:txBody>
        </p:sp>
      </p:grpSp>
      <p:grpSp>
        <p:nvGrpSpPr>
          <p:cNvPr id="33" name="Group 32"/>
          <p:cNvGrpSpPr/>
          <p:nvPr/>
        </p:nvGrpSpPr>
        <p:grpSpPr>
          <a:xfrm flipH="1">
            <a:off x="4794568" y="1506266"/>
            <a:ext cx="3886196" cy="4229329"/>
            <a:chOff x="3894" y="1591484"/>
            <a:chExt cx="3954452" cy="2518452"/>
          </a:xfrm>
        </p:grpSpPr>
        <p:sp>
          <p:nvSpPr>
            <p:cNvPr id="34" name="Freeform 33"/>
            <p:cNvSpPr/>
            <p:nvPr/>
          </p:nvSpPr>
          <p:spPr>
            <a:xfrm>
              <a:off x="9194" y="1591484"/>
              <a:ext cx="3949152" cy="74579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2400" dirty="0">
                  <a:solidFill>
                    <a:schemeClr val="accent1"/>
                  </a:solidFill>
                </a:rPr>
                <a:t>Same</a:t>
              </a:r>
              <a:endParaRPr lang="en-US" sz="2400" kern="1200" dirty="0">
                <a:solidFill>
                  <a:schemeClr val="accent1"/>
                </a:solidFill>
              </a:endParaRPr>
            </a:p>
          </p:txBody>
        </p:sp>
        <p:sp>
          <p:nvSpPr>
            <p:cNvPr id="36" name="Freeform 35"/>
            <p:cNvSpPr/>
            <p:nvPr/>
          </p:nvSpPr>
          <p:spPr>
            <a:xfrm>
              <a:off x="9188" y="2491826"/>
              <a:ext cx="3949152" cy="731519"/>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400" dirty="0">
                  <a:solidFill>
                    <a:schemeClr val="accent1"/>
                  </a:solidFill>
                </a:rPr>
                <a:t>Same</a:t>
              </a:r>
            </a:p>
          </p:txBody>
        </p:sp>
        <p:sp>
          <p:nvSpPr>
            <p:cNvPr id="37" name="Freeform 36"/>
            <p:cNvSpPr/>
            <p:nvPr/>
          </p:nvSpPr>
          <p:spPr>
            <a:xfrm>
              <a:off x="3894" y="3380131"/>
              <a:ext cx="3949151" cy="729805"/>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Covered safety-sensitive functions</a:t>
              </a:r>
            </a:p>
          </p:txBody>
        </p:sp>
      </p:grpSp>
      <p:sp>
        <p:nvSpPr>
          <p:cNvPr id="42" name="Oval 41"/>
          <p:cNvSpPr/>
          <p:nvPr/>
        </p:nvSpPr>
        <p:spPr>
          <a:xfrm flipH="1">
            <a:off x="8488680" y="199532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344862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3" name="Oval 52"/>
          <p:cNvSpPr/>
          <p:nvPr/>
        </p:nvSpPr>
        <p:spPr>
          <a:xfrm flipH="1">
            <a:off x="8489972" y="5006615"/>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57753" y="349463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57754" y="2057400"/>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32751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Required Content</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7"/>
            <a:ext cx="3880989" cy="2240958"/>
            <a:chOff x="9191" y="1591485"/>
            <a:chExt cx="3949155" cy="1618112"/>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Testing circumstances</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Testing procedures in accordance with Part 40</a:t>
              </a:r>
            </a:p>
          </p:txBody>
        </p:sp>
      </p:grpSp>
      <p:grpSp>
        <p:nvGrpSpPr>
          <p:cNvPr id="33" name="Group 32"/>
          <p:cNvGrpSpPr/>
          <p:nvPr/>
        </p:nvGrpSpPr>
        <p:grpSpPr>
          <a:xfrm flipH="1">
            <a:off x="4794566" y="1506266"/>
            <a:ext cx="3886197" cy="4229329"/>
            <a:chOff x="3895" y="1591484"/>
            <a:chExt cx="3954453" cy="2518452"/>
          </a:xfrm>
        </p:grpSpPr>
        <p:sp>
          <p:nvSpPr>
            <p:cNvPr id="34" name="Freeform 33"/>
            <p:cNvSpPr/>
            <p:nvPr/>
          </p:nvSpPr>
          <p:spPr>
            <a:xfrm>
              <a:off x="9196" y="1591484"/>
              <a:ext cx="3949152" cy="617023"/>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sz="2000" dirty="0">
                  <a:solidFill>
                    <a:schemeClr val="accent1"/>
                  </a:solidFill>
                </a:rPr>
                <a:t>Same</a:t>
              </a:r>
              <a:endParaRPr lang="en-US" sz="2000" kern="1200" dirty="0">
                <a:solidFill>
                  <a:schemeClr val="accent1"/>
                </a:solidFill>
              </a:endParaRPr>
            </a:p>
          </p:txBody>
        </p:sp>
        <p:sp>
          <p:nvSpPr>
            <p:cNvPr id="36" name="Freeform 35"/>
            <p:cNvSpPr/>
            <p:nvPr/>
          </p:nvSpPr>
          <p:spPr>
            <a:xfrm>
              <a:off x="9186" y="2336392"/>
              <a:ext cx="3949152" cy="603273"/>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Same</a:t>
              </a:r>
            </a:p>
          </p:txBody>
        </p:sp>
        <p:sp>
          <p:nvSpPr>
            <p:cNvPr id="37" name="Freeform 36"/>
            <p:cNvSpPr/>
            <p:nvPr/>
          </p:nvSpPr>
          <p:spPr>
            <a:xfrm>
              <a:off x="3895" y="3067549"/>
              <a:ext cx="3949151" cy="1042387"/>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Same</a:t>
              </a:r>
            </a:p>
          </p:txBody>
        </p:sp>
      </p:grpSp>
      <p:sp>
        <p:nvSpPr>
          <p:cNvPr id="42" name="Oval 41"/>
          <p:cNvSpPr/>
          <p:nvPr/>
        </p:nvSpPr>
        <p:spPr>
          <a:xfrm flipH="1">
            <a:off x="8488680" y="1883885"/>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312196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3" name="Oval 52"/>
          <p:cNvSpPr/>
          <p:nvPr/>
        </p:nvSpPr>
        <p:spPr>
          <a:xfrm flipH="1">
            <a:off x="8488680" y="4722498"/>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22407" y="312592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22406" y="189806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Freeform 18"/>
          <p:cNvSpPr/>
          <p:nvPr/>
        </p:nvSpPr>
        <p:spPr>
          <a:xfrm>
            <a:off x="457200" y="3985077"/>
            <a:ext cx="3880987" cy="1750518"/>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Requirement to submit for testing</a:t>
            </a:r>
          </a:p>
          <a:p>
            <a:pPr marL="342900" indent="-230188" defTabSz="2311400">
              <a:lnSpc>
                <a:spcPct val="90000"/>
              </a:lnSpc>
              <a:spcBef>
                <a:spcPct val="0"/>
              </a:spcBef>
              <a:spcAft>
                <a:spcPct val="35000"/>
              </a:spcAft>
              <a:buFont typeface="Arial" panose="020B0604020202020204" pitchFamily="34" charset="0"/>
              <a:buChar char="•"/>
            </a:pPr>
            <a:r>
              <a:rPr lang="en-US" sz="1600" dirty="0">
                <a:solidFill>
                  <a:schemeClr val="accent1"/>
                </a:solidFill>
              </a:rPr>
              <a:t>Drugs (anytime on duty)</a:t>
            </a:r>
          </a:p>
          <a:p>
            <a:pPr marL="342900" indent="-230188" defTabSz="2311400">
              <a:lnSpc>
                <a:spcPct val="90000"/>
              </a:lnSpc>
              <a:spcBef>
                <a:spcPct val="0"/>
              </a:spcBef>
              <a:spcAft>
                <a:spcPct val="35000"/>
              </a:spcAft>
              <a:buFont typeface="Arial" panose="020B0604020202020204" pitchFamily="34" charset="0"/>
              <a:buChar char="•"/>
            </a:pPr>
            <a:r>
              <a:rPr lang="en-US" sz="1600" dirty="0">
                <a:solidFill>
                  <a:schemeClr val="accent1"/>
                </a:solidFill>
              </a:rPr>
              <a:t>Alcohol (just before, during, or after SS function)</a:t>
            </a:r>
          </a:p>
        </p:txBody>
      </p:sp>
      <p:sp>
        <p:nvSpPr>
          <p:cNvPr id="20" name="Oval 19"/>
          <p:cNvSpPr/>
          <p:nvPr/>
        </p:nvSpPr>
        <p:spPr>
          <a:xfrm>
            <a:off x="327770" y="472249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901831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Required Content</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57200" y="1529356"/>
            <a:ext cx="3886199" cy="4261844"/>
            <a:chOff x="3890" y="1591485"/>
            <a:chExt cx="3954456" cy="3391295"/>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lvl="0" defTabSz="1289050">
                <a:lnSpc>
                  <a:spcPct val="90000"/>
                </a:lnSpc>
                <a:spcBef>
                  <a:spcPct val="0"/>
                </a:spcBef>
                <a:spcAft>
                  <a:spcPct val="35000"/>
                </a:spcAft>
              </a:pPr>
              <a:r>
                <a:rPr lang="en-US" kern="1200" dirty="0">
                  <a:solidFill>
                    <a:schemeClr val="accent1"/>
                  </a:solidFill>
                </a:rPr>
                <a:t>Prohibited behaviors</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dirty="0">
                  <a:solidFill>
                    <a:schemeClr val="accent1"/>
                  </a:solidFill>
                </a:rPr>
                <a:t>Refusal behaviors</a:t>
              </a:r>
            </a:p>
          </p:txBody>
        </p:sp>
        <p:sp>
          <p:nvSpPr>
            <p:cNvPr id="20" name="Freeform 19"/>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dirty="0">
                  <a:solidFill>
                    <a:schemeClr val="accent1"/>
                  </a:solidFill>
                </a:rPr>
                <a:t>Consequences of a positive drug test, alcohol test result of 0.04 or greater, or test refusal</a:t>
              </a:r>
            </a:p>
          </p:txBody>
        </p:sp>
        <p:sp>
          <p:nvSpPr>
            <p:cNvPr id="22" name="Freeform 21"/>
            <p:cNvSpPr/>
            <p:nvPr/>
          </p:nvSpPr>
          <p:spPr>
            <a:xfrm>
              <a:off x="3890" y="4251260"/>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dirty="0">
                  <a:solidFill>
                    <a:schemeClr val="accent1"/>
                  </a:solidFill>
                </a:rPr>
                <a:t>Consequences of an alcohol test result of 0.02-0.039</a:t>
              </a:r>
            </a:p>
          </p:txBody>
        </p:sp>
      </p:grpSp>
      <p:grpSp>
        <p:nvGrpSpPr>
          <p:cNvPr id="33" name="Group 32"/>
          <p:cNvGrpSpPr/>
          <p:nvPr/>
        </p:nvGrpSpPr>
        <p:grpSpPr>
          <a:xfrm flipH="1">
            <a:off x="4800598" y="1529356"/>
            <a:ext cx="3886202" cy="4267009"/>
            <a:chOff x="3890" y="1609758"/>
            <a:chExt cx="3954458" cy="3377110"/>
          </a:xfrm>
        </p:grpSpPr>
        <p:sp>
          <p:nvSpPr>
            <p:cNvPr id="34" name="Freeform 33"/>
            <p:cNvSpPr/>
            <p:nvPr/>
          </p:nvSpPr>
          <p:spPr>
            <a:xfrm>
              <a:off x="9194" y="1609758"/>
              <a:ext cx="3949152" cy="727578"/>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lvl="0" defTabSz="1289050">
                <a:lnSpc>
                  <a:spcPct val="90000"/>
                </a:lnSpc>
                <a:spcBef>
                  <a:spcPct val="0"/>
                </a:spcBef>
                <a:spcAft>
                  <a:spcPct val="35000"/>
                </a:spcAft>
              </a:pPr>
              <a:r>
                <a:rPr lang="en-US" dirty="0">
                  <a:solidFill>
                    <a:schemeClr val="accent1"/>
                  </a:solidFill>
                </a:rPr>
                <a:t>Same</a:t>
              </a:r>
              <a:endParaRPr lang="en-US" kern="1200" dirty="0">
                <a:solidFill>
                  <a:schemeClr val="accent1"/>
                </a:solidFill>
              </a:endParaRPr>
            </a:p>
          </p:txBody>
        </p:sp>
        <p:sp>
          <p:nvSpPr>
            <p:cNvPr id="36" name="Freeform 35"/>
            <p:cNvSpPr/>
            <p:nvPr/>
          </p:nvSpPr>
          <p:spPr>
            <a:xfrm>
              <a:off x="9195" y="2535593"/>
              <a:ext cx="3949153" cy="683558"/>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dirty="0">
                  <a:solidFill>
                    <a:schemeClr val="accent1"/>
                  </a:solidFill>
                </a:rPr>
                <a:t>Same</a:t>
              </a:r>
            </a:p>
          </p:txBody>
        </p:sp>
        <p:sp>
          <p:nvSpPr>
            <p:cNvPr id="37" name="Freeform 36"/>
            <p:cNvSpPr/>
            <p:nvPr/>
          </p:nvSpPr>
          <p:spPr>
            <a:xfrm>
              <a:off x="3893" y="3370792"/>
              <a:ext cx="3949151" cy="730174"/>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dirty="0">
                  <a:solidFill>
                    <a:schemeClr val="accent1"/>
                  </a:solidFill>
                </a:rPr>
                <a:t>Same</a:t>
              </a:r>
            </a:p>
          </p:txBody>
        </p:sp>
        <p:sp>
          <p:nvSpPr>
            <p:cNvPr id="38" name="Freeform 37"/>
            <p:cNvSpPr/>
            <p:nvPr/>
          </p:nvSpPr>
          <p:spPr>
            <a:xfrm>
              <a:off x="3890" y="4252606"/>
              <a:ext cx="3949152" cy="734262"/>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dirty="0">
                  <a:solidFill>
                    <a:schemeClr val="accent1"/>
                  </a:solidFill>
                </a:rPr>
                <a:t>Same</a:t>
              </a:r>
            </a:p>
          </p:txBody>
        </p:sp>
      </p:grpSp>
      <p:sp>
        <p:nvSpPr>
          <p:cNvPr id="48" name="Oval 47"/>
          <p:cNvSpPr/>
          <p:nvPr/>
        </p:nvSpPr>
        <p:spPr>
          <a:xfrm>
            <a:off x="379703" y="295078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9" name="Oval 48"/>
          <p:cNvSpPr/>
          <p:nvPr/>
        </p:nvSpPr>
        <p:spPr>
          <a:xfrm>
            <a:off x="379705" y="5193046"/>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Oval 41"/>
          <p:cNvSpPr/>
          <p:nvPr/>
        </p:nvSpPr>
        <p:spPr>
          <a:xfrm flipH="1">
            <a:off x="8488680" y="182862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2993838"/>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3" name="Oval 52"/>
          <p:cNvSpPr/>
          <p:nvPr/>
        </p:nvSpPr>
        <p:spPr>
          <a:xfrm flipH="1">
            <a:off x="8488680" y="411399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4" name="Oval 53"/>
          <p:cNvSpPr/>
          <p:nvPr/>
        </p:nvSpPr>
        <p:spPr>
          <a:xfrm flipH="1">
            <a:off x="8489713" y="519304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79704" y="407015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79702" y="1851169"/>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939788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Required Content</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33" name="Group 32"/>
          <p:cNvGrpSpPr/>
          <p:nvPr/>
        </p:nvGrpSpPr>
        <p:grpSpPr>
          <a:xfrm flipH="1">
            <a:off x="4794568" y="1506266"/>
            <a:ext cx="3886196" cy="4229329"/>
            <a:chOff x="3894" y="1591484"/>
            <a:chExt cx="3954452" cy="2518452"/>
          </a:xfrm>
        </p:grpSpPr>
        <p:sp>
          <p:nvSpPr>
            <p:cNvPr id="34" name="Freeform 33"/>
            <p:cNvSpPr/>
            <p:nvPr/>
          </p:nvSpPr>
          <p:spPr>
            <a:xfrm>
              <a:off x="9194" y="1591484"/>
              <a:ext cx="3949152" cy="74579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Same</a:t>
              </a:r>
            </a:p>
          </p:txBody>
        </p:sp>
        <p:sp>
          <p:nvSpPr>
            <p:cNvPr id="36" name="Freeform 35"/>
            <p:cNvSpPr/>
            <p:nvPr/>
          </p:nvSpPr>
          <p:spPr>
            <a:xfrm>
              <a:off x="9188" y="2491826"/>
              <a:ext cx="3949152" cy="731519"/>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Info about effects, signs, and symptoms of drug and alcohol use, methods of intervention</a:t>
              </a:r>
            </a:p>
          </p:txBody>
        </p:sp>
        <p:sp>
          <p:nvSpPr>
            <p:cNvPr id="37" name="Freeform 36"/>
            <p:cNvSpPr/>
            <p:nvPr/>
          </p:nvSpPr>
          <p:spPr>
            <a:xfrm>
              <a:off x="3894" y="3380131"/>
              <a:ext cx="3949151" cy="729805"/>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Info required to be reported to the Clearinghouse (on and after January 6, 2020)</a:t>
              </a:r>
            </a:p>
          </p:txBody>
        </p:sp>
      </p:grpSp>
      <p:sp>
        <p:nvSpPr>
          <p:cNvPr id="42" name="Oval 41"/>
          <p:cNvSpPr/>
          <p:nvPr/>
        </p:nvSpPr>
        <p:spPr>
          <a:xfrm flipH="1">
            <a:off x="8488680" y="1995322"/>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3448626"/>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3" name="Oval 52"/>
          <p:cNvSpPr/>
          <p:nvPr/>
        </p:nvSpPr>
        <p:spPr>
          <a:xfrm flipH="1">
            <a:off x="8489972" y="5006615"/>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Freeform 18"/>
          <p:cNvSpPr/>
          <p:nvPr/>
        </p:nvSpPr>
        <p:spPr>
          <a:xfrm>
            <a:off x="493793" y="1506266"/>
            <a:ext cx="3870742" cy="1228468"/>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ts val="42"/>
              </a:spcAft>
            </a:pPr>
            <a:r>
              <a:rPr lang="en-US" sz="2000" dirty="0">
                <a:solidFill>
                  <a:schemeClr val="accent1"/>
                </a:solidFill>
              </a:rPr>
              <a:t>Any additional employer provisions</a:t>
            </a:r>
          </a:p>
          <a:p>
            <a:pPr marL="403225" indent="-287338" defTabSz="2311400">
              <a:lnSpc>
                <a:spcPct val="90000"/>
              </a:lnSpc>
              <a:spcBef>
                <a:spcPct val="0"/>
              </a:spcBef>
              <a:spcAft>
                <a:spcPts val="42"/>
              </a:spcAft>
              <a:buFont typeface="Arial" panose="020B0604020202020204" pitchFamily="34" charset="0"/>
              <a:buChar char="•"/>
            </a:pPr>
            <a:r>
              <a:rPr lang="en-US" dirty="0">
                <a:solidFill>
                  <a:schemeClr val="accent1"/>
                </a:solidFill>
              </a:rPr>
              <a:t>Clearly differentiated</a:t>
            </a:r>
            <a:endParaRPr lang="en-US" sz="1400" dirty="0">
              <a:solidFill>
                <a:schemeClr val="accent1"/>
              </a:solidFill>
            </a:endParaRPr>
          </a:p>
        </p:txBody>
      </p:sp>
      <p:sp>
        <p:nvSpPr>
          <p:cNvPr id="20" name="Oval 19"/>
          <p:cNvSpPr/>
          <p:nvPr/>
        </p:nvSpPr>
        <p:spPr>
          <a:xfrm>
            <a:off x="406348" y="1995322"/>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34529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 Policies  </a:t>
            </a:r>
          </a:p>
        </p:txBody>
      </p:sp>
      <p:sp>
        <p:nvSpPr>
          <p:cNvPr id="3" name="Text Placeholder 2"/>
          <p:cNvSpPr>
            <a:spLocks noGrp="1"/>
          </p:cNvSpPr>
          <p:nvPr>
            <p:ph type="body" sz="quarter" idx="10"/>
          </p:nvPr>
        </p:nvSpPr>
        <p:spPr>
          <a:xfrm>
            <a:off x="381000" y="1411552"/>
            <a:ext cx="8382000" cy="3428631"/>
          </a:xfrm>
        </p:spPr>
        <p:txBody>
          <a:bodyPr/>
          <a:lstStyle/>
          <a:p>
            <a:r>
              <a:rPr lang="en-US" sz="2800" dirty="0">
                <a:solidFill>
                  <a:schemeClr val="accent3">
                    <a:lumMod val="75000"/>
                  </a:schemeClr>
                </a:solidFill>
              </a:rPr>
              <a:t>Do I need two separate policies?</a:t>
            </a:r>
          </a:p>
          <a:p>
            <a:pPr lvl="1"/>
            <a:r>
              <a:rPr lang="en-US" sz="2400" dirty="0">
                <a:solidFill>
                  <a:schemeClr val="accent1"/>
                </a:solidFill>
              </a:rPr>
              <a:t>No, you can incorporate the required provisions from both modes into one policy</a:t>
            </a:r>
          </a:p>
          <a:p>
            <a:pPr lvl="1"/>
            <a:endParaRPr lang="en-US" dirty="0">
              <a:solidFill>
                <a:schemeClr val="accent1"/>
              </a:solidFill>
            </a:endParaRPr>
          </a:p>
          <a:p>
            <a:pPr marL="517525" lvl="1" indent="0">
              <a:buNone/>
            </a:pPr>
            <a:endParaRPr lang="en-US" dirty="0">
              <a:solidFill>
                <a:schemeClr val="accent1"/>
              </a:solidFill>
            </a:endParaRPr>
          </a:p>
          <a:p>
            <a:pPr lvl="1">
              <a:buBlip>
                <a:blip r:embed="rId2"/>
              </a:buBlip>
            </a:pPr>
            <a:r>
              <a:rPr lang="en-US" sz="2400" dirty="0">
                <a:solidFill>
                  <a:schemeClr val="accent1"/>
                </a:solidFill>
              </a:rPr>
              <a:t>Sample policy is available at: </a:t>
            </a:r>
          </a:p>
          <a:p>
            <a:pPr lvl="1" indent="0">
              <a:buNone/>
            </a:pPr>
            <a:r>
              <a:rPr lang="en-US" sz="2400" dirty="0">
                <a:solidFill>
                  <a:schemeClr val="accent1"/>
                </a:solidFill>
                <a:hlinkClick r:id="rId3"/>
              </a:rPr>
              <a:t>http://transit-safety.fta.dot.gov/DrugAndAlcohol/Tools/</a:t>
            </a:r>
            <a:r>
              <a:rPr lang="en-US" sz="2400" dirty="0">
                <a:solidFill>
                  <a:schemeClr val="accent1"/>
                </a:solidFill>
              </a:rPr>
              <a:t> </a:t>
            </a:r>
          </a:p>
          <a:p>
            <a:endParaRPr lang="en-US" dirty="0">
              <a:solidFill>
                <a:schemeClr val="accent1"/>
              </a:solidFill>
            </a:endParaRPr>
          </a:p>
        </p:txBody>
      </p:sp>
    </p:spTree>
    <p:extLst>
      <p:ext uri="{BB962C8B-B14F-4D97-AF65-F5344CB8AC3E}">
        <p14:creationId xmlns:p14="http://schemas.microsoft.com/office/powerpoint/2010/main" val="1318815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&amp; Supervisor Training</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5"/>
            <a:ext cx="3880989" cy="4206240"/>
            <a:chOff x="9191" y="1591485"/>
            <a:chExt cx="3949155" cy="1618112"/>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Safety-sensitive employees: </a:t>
              </a:r>
            </a:p>
            <a:p>
              <a:pPr marL="341313" indent="-225425" defTabSz="2311400">
                <a:lnSpc>
                  <a:spcPct val="90000"/>
                </a:lnSpc>
                <a:spcBef>
                  <a:spcPct val="0"/>
                </a:spcBef>
                <a:spcAft>
                  <a:spcPct val="35000"/>
                </a:spcAft>
                <a:buFont typeface="Arial" panose="020B0604020202020204" pitchFamily="34" charset="0"/>
                <a:buChar char="•"/>
              </a:pPr>
              <a:r>
                <a:rPr lang="en-US" dirty="0">
                  <a:solidFill>
                    <a:schemeClr val="accent1"/>
                  </a:solidFill>
                </a:rPr>
                <a:t>60 min of training on effects and consequences of prohibited drug use</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Reasonable suspicion for supervisors:</a:t>
              </a:r>
            </a:p>
            <a:p>
              <a:pPr marL="341313" indent="-225425" defTabSz="2311400">
                <a:lnSpc>
                  <a:spcPct val="90000"/>
                </a:lnSpc>
                <a:spcBef>
                  <a:spcPct val="0"/>
                </a:spcBef>
                <a:spcAft>
                  <a:spcPct val="35000"/>
                </a:spcAft>
                <a:buFont typeface="Arial" panose="020B0604020202020204" pitchFamily="34" charset="0"/>
                <a:buChar char="•"/>
              </a:pPr>
              <a:r>
                <a:rPr lang="en-US" dirty="0">
                  <a:solidFill>
                    <a:schemeClr val="accent1"/>
                  </a:solidFill>
                </a:rPr>
                <a:t>60 min - indicators of drug use</a:t>
              </a:r>
            </a:p>
            <a:p>
              <a:pPr marL="341313" indent="-225425" defTabSz="2311400">
                <a:lnSpc>
                  <a:spcPct val="90000"/>
                </a:lnSpc>
                <a:spcBef>
                  <a:spcPct val="0"/>
                </a:spcBef>
                <a:spcAft>
                  <a:spcPct val="35000"/>
                </a:spcAft>
                <a:buFont typeface="Arial" panose="020B0604020202020204" pitchFamily="34" charset="0"/>
                <a:buChar char="•"/>
              </a:pPr>
              <a:r>
                <a:rPr lang="en-US" dirty="0">
                  <a:solidFill>
                    <a:schemeClr val="accent1"/>
                  </a:solidFill>
                </a:rPr>
                <a:t>60 min - indicators of alcohol misuse</a:t>
              </a:r>
            </a:p>
          </p:txBody>
        </p:sp>
      </p:grpSp>
      <p:grpSp>
        <p:nvGrpSpPr>
          <p:cNvPr id="33" name="Group 32"/>
          <p:cNvGrpSpPr/>
          <p:nvPr/>
        </p:nvGrpSpPr>
        <p:grpSpPr>
          <a:xfrm flipH="1">
            <a:off x="4794563" y="1529354"/>
            <a:ext cx="3880990" cy="4206241"/>
            <a:chOff x="9195" y="1591484"/>
            <a:chExt cx="3949155" cy="1640820"/>
          </a:xfrm>
        </p:grpSpPr>
        <p:sp>
          <p:nvSpPr>
            <p:cNvPr id="34" name="Freeform 33"/>
            <p:cNvSpPr/>
            <p:nvPr/>
          </p:nvSpPr>
          <p:spPr>
            <a:xfrm>
              <a:off x="9198" y="1591484"/>
              <a:ext cx="3949152" cy="74650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Safety-sensitive employees:</a:t>
              </a:r>
            </a:p>
            <a:p>
              <a:pPr marL="341313" indent="-225425" defTabSz="2311400">
                <a:lnSpc>
                  <a:spcPct val="90000"/>
                </a:lnSpc>
                <a:spcBef>
                  <a:spcPct val="0"/>
                </a:spcBef>
                <a:spcAft>
                  <a:spcPct val="35000"/>
                </a:spcAft>
                <a:buFont typeface="Arial" panose="020B0604020202020204" pitchFamily="34" charset="0"/>
                <a:buChar char="•"/>
              </a:pPr>
              <a:r>
                <a:rPr lang="en-US" dirty="0">
                  <a:solidFill>
                    <a:schemeClr val="accent1"/>
                  </a:solidFill>
                </a:rPr>
                <a:t>Info on effects and consequences of drug use and alcohol use provided in policy</a:t>
              </a:r>
            </a:p>
          </p:txBody>
        </p:sp>
        <p:sp>
          <p:nvSpPr>
            <p:cNvPr id="36" name="Freeform 35"/>
            <p:cNvSpPr/>
            <p:nvPr/>
          </p:nvSpPr>
          <p:spPr>
            <a:xfrm>
              <a:off x="9195" y="2490518"/>
              <a:ext cx="3949152" cy="74178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2000" dirty="0">
                  <a:solidFill>
                    <a:schemeClr val="accent1"/>
                  </a:solidFill>
                </a:rPr>
                <a:t>Same</a:t>
              </a:r>
            </a:p>
          </p:txBody>
        </p:sp>
      </p:grpSp>
      <p:sp>
        <p:nvSpPr>
          <p:cNvPr id="42" name="Oval 41"/>
          <p:cNvSpPr/>
          <p:nvPr/>
        </p:nvSpPr>
        <p:spPr>
          <a:xfrm flipH="1">
            <a:off x="8548468" y="234230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4647651"/>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81000" y="464629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81000" y="2342300"/>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740808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Records Retention - Training</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5"/>
            <a:ext cx="4109590" cy="4206240"/>
            <a:chOff x="9191" y="1591485"/>
            <a:chExt cx="4181771" cy="1618112"/>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Records related to training of supervisors &amp; employees:</a:t>
              </a:r>
            </a:p>
            <a:p>
              <a:pPr marL="285750" indent="-225425" defTabSz="2311400">
                <a:lnSpc>
                  <a:spcPct val="90000"/>
                </a:lnSpc>
                <a:spcBef>
                  <a:spcPct val="0"/>
                </a:spcBef>
                <a:spcAft>
                  <a:spcPct val="35000"/>
                </a:spcAft>
                <a:buFont typeface="Arial" panose="020B0604020202020204" pitchFamily="34" charset="0"/>
                <a:buChar char="•"/>
              </a:pPr>
              <a:r>
                <a:rPr lang="en-US" dirty="0">
                  <a:solidFill>
                    <a:schemeClr val="accent1"/>
                  </a:solidFill>
                </a:rPr>
                <a:t>Retain for at least 2 years</a:t>
              </a:r>
            </a:p>
            <a:p>
              <a:pPr marL="285750" indent="-225425" defTabSz="2311400">
                <a:lnSpc>
                  <a:spcPct val="90000"/>
                </a:lnSpc>
                <a:spcBef>
                  <a:spcPct val="0"/>
                </a:spcBef>
                <a:spcAft>
                  <a:spcPct val="35000"/>
                </a:spcAft>
                <a:buFont typeface="Arial" panose="020B0604020202020204" pitchFamily="34" charset="0"/>
                <a:buChar char="•"/>
              </a:pPr>
              <a:endParaRPr lang="en-US" dirty="0">
                <a:solidFill>
                  <a:schemeClr val="accent1"/>
                </a:solidFill>
              </a:endParaRPr>
            </a:p>
          </p:txBody>
        </p:sp>
        <p:sp>
          <p:nvSpPr>
            <p:cNvPr id="16" name="Freeform 15"/>
            <p:cNvSpPr/>
            <p:nvPr/>
          </p:nvSpPr>
          <p:spPr>
            <a:xfrm>
              <a:off x="9191" y="2478077"/>
              <a:ext cx="418177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2311400">
                <a:lnSpc>
                  <a:spcPct val="90000"/>
                </a:lnSpc>
                <a:spcBef>
                  <a:spcPct val="0"/>
                </a:spcBef>
                <a:spcAft>
                  <a:spcPct val="35000"/>
                </a:spcAft>
              </a:pPr>
              <a:endParaRPr lang="en-US" sz="1600" dirty="0">
                <a:solidFill>
                  <a:schemeClr val="accent1"/>
                </a:solidFill>
              </a:endParaRPr>
            </a:p>
          </p:txBody>
        </p:sp>
      </p:grpSp>
      <p:grpSp>
        <p:nvGrpSpPr>
          <p:cNvPr id="33" name="Group 32"/>
          <p:cNvGrpSpPr/>
          <p:nvPr/>
        </p:nvGrpSpPr>
        <p:grpSpPr>
          <a:xfrm flipH="1">
            <a:off x="4567265" y="1529354"/>
            <a:ext cx="4108288" cy="4206241"/>
            <a:chOff x="9195" y="1591484"/>
            <a:chExt cx="4180445" cy="1640820"/>
          </a:xfrm>
        </p:grpSpPr>
        <p:sp>
          <p:nvSpPr>
            <p:cNvPr id="34" name="Freeform 33"/>
            <p:cNvSpPr/>
            <p:nvPr/>
          </p:nvSpPr>
          <p:spPr>
            <a:xfrm>
              <a:off x="9198" y="1591484"/>
              <a:ext cx="3949152" cy="74650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Records related to training of supervisors, drivers, BATs, STTs:</a:t>
              </a:r>
            </a:p>
            <a:p>
              <a:pPr marL="285750" indent="-225425" defTabSz="2311400">
                <a:lnSpc>
                  <a:spcPct val="90000"/>
                </a:lnSpc>
                <a:spcBef>
                  <a:spcPct val="0"/>
                </a:spcBef>
                <a:spcAft>
                  <a:spcPct val="35000"/>
                </a:spcAft>
                <a:buFont typeface="Arial" panose="020B0604020202020204" pitchFamily="34" charset="0"/>
                <a:buChar char="•"/>
              </a:pPr>
              <a:r>
                <a:rPr lang="en-US" dirty="0">
                  <a:solidFill>
                    <a:schemeClr val="accent1"/>
                  </a:solidFill>
                </a:rPr>
                <a:t>Retain for at least 2 years after the person has ceased performing these functions</a:t>
              </a:r>
            </a:p>
          </p:txBody>
        </p:sp>
        <p:sp>
          <p:nvSpPr>
            <p:cNvPr id="36" name="Freeform 35"/>
            <p:cNvSpPr/>
            <p:nvPr/>
          </p:nvSpPr>
          <p:spPr>
            <a:xfrm>
              <a:off x="9195" y="2490518"/>
              <a:ext cx="4180445" cy="74178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endParaRPr lang="en-US" sz="1600" dirty="0">
                <a:solidFill>
                  <a:schemeClr val="accent1"/>
                </a:solidFill>
              </a:endParaRPr>
            </a:p>
          </p:txBody>
        </p:sp>
      </p:grpSp>
      <p:sp>
        <p:nvSpPr>
          <p:cNvPr id="42" name="Oval 41"/>
          <p:cNvSpPr/>
          <p:nvPr/>
        </p:nvSpPr>
        <p:spPr>
          <a:xfrm flipH="1">
            <a:off x="8548468" y="234230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4647651"/>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81000" y="464629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81000" y="2342300"/>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Rectangle 18"/>
          <p:cNvSpPr/>
          <p:nvPr/>
        </p:nvSpPr>
        <p:spPr bwMode="auto">
          <a:xfrm>
            <a:off x="909665" y="3863731"/>
            <a:ext cx="7315199" cy="1824601"/>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solidFill>
                  <a:schemeClr val="accent1"/>
                </a:solidFill>
                <a:latin typeface="Segoe" pitchFamily="34" charset="0"/>
              </a:rPr>
              <a:t>For an easy-to-use table of other records </a:t>
            </a:r>
          </a:p>
          <a:p>
            <a:pPr algn="ctr" defTabSz="914099" fontAlgn="base">
              <a:spcBef>
                <a:spcPct val="0"/>
              </a:spcBef>
              <a:spcAft>
                <a:spcPct val="0"/>
              </a:spcAft>
            </a:pPr>
            <a:r>
              <a:rPr lang="en-US" sz="2400" dirty="0">
                <a:solidFill>
                  <a:schemeClr val="accent1"/>
                </a:solidFill>
                <a:latin typeface="Segoe" pitchFamily="34" charset="0"/>
              </a:rPr>
              <a:t>retention requirements for all DOT modes, </a:t>
            </a:r>
          </a:p>
          <a:p>
            <a:pPr algn="ctr" defTabSz="914099" fontAlgn="base">
              <a:spcBef>
                <a:spcPct val="0"/>
              </a:spcBef>
              <a:spcAft>
                <a:spcPct val="0"/>
              </a:spcAft>
            </a:pPr>
            <a:r>
              <a:rPr lang="en-US" sz="2400" dirty="0">
                <a:solidFill>
                  <a:schemeClr val="accent1"/>
                </a:solidFill>
                <a:latin typeface="Segoe" pitchFamily="34" charset="0"/>
              </a:rPr>
              <a:t>see ODAPC’s Employer Guidelines</a:t>
            </a:r>
          </a:p>
        </p:txBody>
      </p:sp>
    </p:spTree>
    <p:extLst>
      <p:ext uri="{BB962C8B-B14F-4D97-AF65-F5344CB8AC3E}">
        <p14:creationId xmlns:p14="http://schemas.microsoft.com/office/powerpoint/2010/main" val="295177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 Reporting</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5"/>
            <a:ext cx="3880989" cy="4206240"/>
            <a:chOff x="9191" y="1591485"/>
            <a:chExt cx="3949155" cy="1618112"/>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Annually prepare and maintain a summary of test results</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pPr>
              <a:r>
                <a:rPr lang="en-US" sz="2400" dirty="0">
                  <a:solidFill>
                    <a:schemeClr val="accent1"/>
                  </a:solidFill>
                </a:rPr>
                <a:t>Submit to FTA by March 15</a:t>
              </a:r>
            </a:p>
          </p:txBody>
        </p:sp>
      </p:grpSp>
      <p:grpSp>
        <p:nvGrpSpPr>
          <p:cNvPr id="33" name="Group 32"/>
          <p:cNvGrpSpPr/>
          <p:nvPr/>
        </p:nvGrpSpPr>
        <p:grpSpPr>
          <a:xfrm flipH="1">
            <a:off x="4794563" y="1529354"/>
            <a:ext cx="3880990" cy="4206241"/>
            <a:chOff x="9195" y="1591484"/>
            <a:chExt cx="3949155" cy="1640820"/>
          </a:xfrm>
        </p:grpSpPr>
        <p:sp>
          <p:nvSpPr>
            <p:cNvPr id="34" name="Freeform 33"/>
            <p:cNvSpPr/>
            <p:nvPr/>
          </p:nvSpPr>
          <p:spPr>
            <a:xfrm>
              <a:off x="9198" y="1591484"/>
              <a:ext cx="3949152" cy="74650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274320" tIns="110491" rIns="274320" bIns="110490" numCol="1" spcCol="1270" anchor="ctr" anchorCtr="0">
              <a:noAutofit/>
            </a:bodyPr>
            <a:lstStyle/>
            <a:p>
              <a:pPr lvl="0" defTabSz="1289050">
                <a:lnSpc>
                  <a:spcPct val="90000"/>
                </a:lnSpc>
                <a:spcBef>
                  <a:spcPct val="0"/>
                </a:spcBef>
                <a:spcAft>
                  <a:spcPct val="35000"/>
                </a:spcAft>
              </a:pPr>
              <a:r>
                <a:rPr lang="en-US" sz="2400" dirty="0">
                  <a:solidFill>
                    <a:schemeClr val="accent1"/>
                  </a:solidFill>
                </a:rPr>
                <a:t>Same</a:t>
              </a:r>
              <a:endParaRPr lang="en-US" sz="2400" kern="1200" dirty="0">
                <a:solidFill>
                  <a:schemeClr val="accent1"/>
                </a:solidFill>
              </a:endParaRPr>
            </a:p>
          </p:txBody>
        </p:sp>
        <p:sp>
          <p:nvSpPr>
            <p:cNvPr id="36" name="Freeform 35"/>
            <p:cNvSpPr/>
            <p:nvPr/>
          </p:nvSpPr>
          <p:spPr>
            <a:xfrm>
              <a:off x="9195" y="2490518"/>
              <a:ext cx="3949152" cy="74178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274320" tIns="110491" rIns="27432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Submit to FMCSA,          </a:t>
              </a:r>
              <a:r>
                <a:rPr lang="en-US" sz="2400" i="1" dirty="0">
                  <a:solidFill>
                    <a:schemeClr val="accent1"/>
                  </a:solidFill>
                </a:rPr>
                <a:t>only when requested,</a:t>
              </a:r>
              <a:r>
                <a:rPr lang="en-US" sz="2400" dirty="0">
                  <a:solidFill>
                    <a:schemeClr val="accent1"/>
                  </a:solidFill>
                </a:rPr>
                <a:t>        by March 15</a:t>
              </a:r>
            </a:p>
          </p:txBody>
        </p:sp>
      </p:grpSp>
      <p:sp>
        <p:nvSpPr>
          <p:cNvPr id="42" name="Oval 41"/>
          <p:cNvSpPr/>
          <p:nvPr/>
        </p:nvSpPr>
        <p:spPr>
          <a:xfrm flipH="1">
            <a:off x="8548468" y="234230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548468" y="4635963"/>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81000" y="464629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81000" y="2342300"/>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99740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a:t>Key Questions – MIS Reporting</a:t>
            </a:r>
          </a:p>
        </p:txBody>
      </p:sp>
      <p:sp>
        <p:nvSpPr>
          <p:cNvPr id="3" name="Text Placeholder 2"/>
          <p:cNvSpPr>
            <a:spLocks noGrp="1"/>
          </p:cNvSpPr>
          <p:nvPr>
            <p:ph type="body" sz="quarter" idx="10"/>
          </p:nvPr>
        </p:nvSpPr>
        <p:spPr>
          <a:xfrm>
            <a:off x="381000" y="1411552"/>
            <a:ext cx="8382000" cy="4278094"/>
          </a:xfrm>
        </p:spPr>
        <p:txBody>
          <a:bodyPr/>
          <a:lstStyle/>
          <a:p>
            <a:r>
              <a:rPr lang="en-US" sz="2800" dirty="0">
                <a:solidFill>
                  <a:schemeClr val="accent3">
                    <a:lumMod val="75000"/>
                  </a:schemeClr>
                </a:solidFill>
              </a:rPr>
              <a:t>How do I report?</a:t>
            </a:r>
          </a:p>
          <a:p>
            <a:pPr lvl="1"/>
            <a:r>
              <a:rPr lang="en-US" sz="2400" dirty="0">
                <a:solidFill>
                  <a:schemeClr val="accent1"/>
                </a:solidFill>
              </a:rPr>
              <a:t>Report </a:t>
            </a:r>
            <a:r>
              <a:rPr lang="en-US" sz="2400" u="sng" dirty="0">
                <a:solidFill>
                  <a:schemeClr val="accent1"/>
                </a:solidFill>
              </a:rPr>
              <a:t>covered employees</a:t>
            </a:r>
            <a:r>
              <a:rPr lang="en-US" sz="2400" dirty="0">
                <a:solidFill>
                  <a:schemeClr val="accent1"/>
                </a:solidFill>
              </a:rPr>
              <a:t> to the mode regulating &gt;50% of the employee’s functions.</a:t>
            </a:r>
          </a:p>
          <a:p>
            <a:pPr lvl="1"/>
            <a:r>
              <a:rPr lang="en-US" sz="2400" dirty="0">
                <a:solidFill>
                  <a:schemeClr val="accent1"/>
                </a:solidFill>
              </a:rPr>
              <a:t>Report </a:t>
            </a:r>
            <a:r>
              <a:rPr lang="en-US" sz="2400" u="sng" dirty="0">
                <a:solidFill>
                  <a:schemeClr val="accent1"/>
                </a:solidFill>
              </a:rPr>
              <a:t>testing information</a:t>
            </a:r>
            <a:r>
              <a:rPr lang="en-US" sz="2400" dirty="0">
                <a:solidFill>
                  <a:schemeClr val="accent1"/>
                </a:solidFill>
              </a:rPr>
              <a:t> to the mode under which the tests were conducted. </a:t>
            </a:r>
          </a:p>
          <a:p>
            <a:pPr lvl="1"/>
            <a:r>
              <a:rPr lang="en-US" sz="2400" b="1" dirty="0">
                <a:solidFill>
                  <a:schemeClr val="accent1"/>
                </a:solidFill>
              </a:rPr>
              <a:t>Do not double report.</a:t>
            </a:r>
          </a:p>
          <a:p>
            <a:pPr lvl="1"/>
            <a:endParaRPr lang="en-US" sz="2400" dirty="0">
              <a:solidFill>
                <a:schemeClr val="accent1"/>
              </a:solidFill>
            </a:endParaRPr>
          </a:p>
          <a:p>
            <a:r>
              <a:rPr lang="en-US" sz="2800" dirty="0">
                <a:solidFill>
                  <a:schemeClr val="accent3">
                    <a:lumMod val="75000"/>
                  </a:schemeClr>
                </a:solidFill>
              </a:rPr>
              <a:t>What if all employees work majority for FMCSA… do I report anything to FTA?</a:t>
            </a:r>
          </a:p>
          <a:p>
            <a:pPr lvl="1"/>
            <a:r>
              <a:rPr lang="en-US" sz="2400" dirty="0">
                <a:solidFill>
                  <a:schemeClr val="accent1"/>
                </a:solidFill>
              </a:rPr>
              <a:t>Report </a:t>
            </a:r>
            <a:r>
              <a:rPr lang="en-US" sz="2400" i="1" dirty="0">
                <a:solidFill>
                  <a:schemeClr val="accent1"/>
                </a:solidFill>
              </a:rPr>
              <a:t>zero</a:t>
            </a:r>
            <a:r>
              <a:rPr lang="en-US" sz="2400" dirty="0">
                <a:solidFill>
                  <a:schemeClr val="accent1"/>
                </a:solidFill>
              </a:rPr>
              <a:t> employees to FTA, but indicate any tests conducted under FTA authority. </a:t>
            </a:r>
            <a:endParaRPr lang="en-US" sz="2400" dirty="0">
              <a:solidFill>
                <a:schemeClr val="accent3">
                  <a:lumMod val="75000"/>
                </a:schemeClr>
              </a:solidFill>
            </a:endParaRPr>
          </a:p>
        </p:txBody>
      </p:sp>
    </p:spTree>
    <p:extLst>
      <p:ext uri="{BB962C8B-B14F-4D97-AF65-F5344CB8AC3E}">
        <p14:creationId xmlns:p14="http://schemas.microsoft.com/office/powerpoint/2010/main" val="13030941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Coverage - Exemptions</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57201" y="1529356"/>
            <a:ext cx="3886198" cy="4206240"/>
            <a:chOff x="3891" y="1591485"/>
            <a:chExt cx="3954455" cy="2504703"/>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Maintenance contractors for employers in areas of less than 200,000</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Taxi operators if transit patrons may choose from 2+ providers</a:t>
              </a:r>
            </a:p>
          </p:txBody>
        </p:sp>
        <p:sp>
          <p:nvSpPr>
            <p:cNvPr id="20" name="Freeform 19"/>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Volunteers if no CDL required or remuneration above expenses</a:t>
              </a:r>
            </a:p>
          </p:txBody>
        </p:sp>
      </p:grpSp>
      <p:grpSp>
        <p:nvGrpSpPr>
          <p:cNvPr id="33" name="Group 32"/>
          <p:cNvGrpSpPr/>
          <p:nvPr/>
        </p:nvGrpSpPr>
        <p:grpSpPr>
          <a:xfrm flipH="1">
            <a:off x="4794568" y="1506266"/>
            <a:ext cx="3880992" cy="4229330"/>
            <a:chOff x="9189" y="1591484"/>
            <a:chExt cx="3949157" cy="2518453"/>
          </a:xfrm>
        </p:grpSpPr>
        <p:sp>
          <p:nvSpPr>
            <p:cNvPr id="34" name="Freeform 33"/>
            <p:cNvSpPr/>
            <p:nvPr/>
          </p:nvSpPr>
          <p:spPr>
            <a:xfrm>
              <a:off x="9194" y="1591484"/>
              <a:ext cx="3949152" cy="74579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365760" bIns="110490" numCol="1" spcCol="1270" anchor="ctr" anchorCtr="0">
              <a:noAutofit/>
            </a:bodyPr>
            <a:lstStyle/>
            <a:p>
              <a:pPr defTabSz="1289050">
                <a:lnSpc>
                  <a:spcPct val="90000"/>
                </a:lnSpc>
                <a:spcBef>
                  <a:spcPct val="0"/>
                </a:spcBef>
                <a:spcAft>
                  <a:spcPct val="35000"/>
                </a:spcAft>
              </a:pPr>
              <a:r>
                <a:rPr lang="en-US" sz="2400" dirty="0">
                  <a:solidFill>
                    <a:schemeClr val="accent1"/>
                  </a:solidFill>
                </a:rPr>
                <a:t>Persons required to comply with Part 655,    per 382.103(d)(1)</a:t>
              </a:r>
            </a:p>
          </p:txBody>
        </p:sp>
        <p:sp>
          <p:nvSpPr>
            <p:cNvPr id="36" name="Freeform 35"/>
            <p:cNvSpPr/>
            <p:nvPr/>
          </p:nvSpPr>
          <p:spPr>
            <a:xfrm>
              <a:off x="9189" y="2491826"/>
              <a:ext cx="3949152" cy="161811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Persons waived from CDL requirements by the licensing State:</a:t>
              </a:r>
            </a:p>
            <a:p>
              <a:pPr marL="231775" indent="-115888"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Military personnel (mandatory)</a:t>
              </a:r>
            </a:p>
            <a:p>
              <a:pPr marL="231775" indent="-115888"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Operators of a farm vehicle (permissive)</a:t>
              </a:r>
            </a:p>
            <a:p>
              <a:pPr marL="231775" indent="-115888"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Firefighters and ambulance drivers (permissive)</a:t>
              </a:r>
            </a:p>
          </p:txBody>
        </p:sp>
      </p:grpSp>
      <p:sp>
        <p:nvSpPr>
          <p:cNvPr id="48" name="Oval 47"/>
          <p:cNvSpPr/>
          <p:nvPr/>
        </p:nvSpPr>
        <p:spPr>
          <a:xfrm>
            <a:off x="362787" y="5005259"/>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Oval 41"/>
          <p:cNvSpPr/>
          <p:nvPr/>
        </p:nvSpPr>
        <p:spPr>
          <a:xfrm flipH="1">
            <a:off x="8538395" y="201248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538395" y="4246711"/>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57753" y="349463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57752" y="1984017"/>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862925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Enforcement &amp; Compliance</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5"/>
            <a:ext cx="3880989" cy="4206240"/>
            <a:chOff x="9191" y="1591485"/>
            <a:chExt cx="3949155" cy="1618112"/>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Suspension or ineligibility for FTA funding</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Must certify compliance annually</a:t>
              </a:r>
            </a:p>
            <a:p>
              <a:pPr marL="457200" indent="-287338" defTabSz="2311400">
                <a:lnSpc>
                  <a:spcPct val="90000"/>
                </a:lnSpc>
                <a:spcBef>
                  <a:spcPct val="0"/>
                </a:spcBef>
                <a:spcAft>
                  <a:spcPct val="35000"/>
                </a:spcAft>
                <a:buFont typeface="Arial" panose="020B0604020202020204" pitchFamily="34" charset="0"/>
                <a:buChar char="•"/>
              </a:pPr>
              <a:r>
                <a:rPr lang="en-US" dirty="0">
                  <a:solidFill>
                    <a:schemeClr val="accent1"/>
                  </a:solidFill>
                </a:rPr>
                <a:t>State DOTs certify compliance of sub-recipients</a:t>
              </a:r>
            </a:p>
          </p:txBody>
        </p:sp>
      </p:grpSp>
      <p:grpSp>
        <p:nvGrpSpPr>
          <p:cNvPr id="33" name="Group 32"/>
          <p:cNvGrpSpPr/>
          <p:nvPr/>
        </p:nvGrpSpPr>
        <p:grpSpPr>
          <a:xfrm flipH="1">
            <a:off x="4794563" y="1529354"/>
            <a:ext cx="3880990" cy="4206241"/>
            <a:chOff x="9195" y="1591484"/>
            <a:chExt cx="3949155" cy="1640820"/>
          </a:xfrm>
        </p:grpSpPr>
        <p:sp>
          <p:nvSpPr>
            <p:cNvPr id="34" name="Freeform 33"/>
            <p:cNvSpPr/>
            <p:nvPr/>
          </p:nvSpPr>
          <p:spPr>
            <a:xfrm>
              <a:off x="9198" y="1591484"/>
              <a:ext cx="3949152" cy="74650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400" dirty="0">
                  <a:solidFill>
                    <a:schemeClr val="accent1"/>
                  </a:solidFill>
                </a:rPr>
                <a:t>Fines and penalties on the employer and/or employee</a:t>
              </a:r>
            </a:p>
          </p:txBody>
        </p:sp>
        <p:sp>
          <p:nvSpPr>
            <p:cNvPr id="36" name="Freeform 35"/>
            <p:cNvSpPr/>
            <p:nvPr/>
          </p:nvSpPr>
          <p:spPr>
            <a:xfrm>
              <a:off x="9195" y="2490518"/>
              <a:ext cx="3949152" cy="74178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pPr>
              <a:r>
                <a:rPr lang="en-US" sz="2400" dirty="0">
                  <a:solidFill>
                    <a:schemeClr val="accent1"/>
                  </a:solidFill>
                </a:rPr>
                <a:t>No requirement to certify compliance, except “New Entrant” employers </a:t>
              </a:r>
            </a:p>
          </p:txBody>
        </p:sp>
      </p:grpSp>
      <p:sp>
        <p:nvSpPr>
          <p:cNvPr id="42" name="Oval 41"/>
          <p:cNvSpPr/>
          <p:nvPr/>
        </p:nvSpPr>
        <p:spPr>
          <a:xfrm flipH="1">
            <a:off x="8548468" y="234230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4647651"/>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81000" y="464629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81000" y="2342300"/>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212998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a:t>Helpful </a:t>
            </a:r>
            <a:r>
              <a:rPr lang="en-US" dirty="0"/>
              <a:t>Contact Information</a:t>
            </a:r>
            <a:endParaRPr lang="en-US" sz="4400" dirty="0"/>
          </a:p>
        </p:txBody>
      </p:sp>
      <p:sp>
        <p:nvSpPr>
          <p:cNvPr id="3" name="Text Placeholder 2"/>
          <p:cNvSpPr>
            <a:spLocks noGrp="1"/>
          </p:cNvSpPr>
          <p:nvPr>
            <p:ph type="body" sz="quarter" idx="10"/>
          </p:nvPr>
        </p:nvSpPr>
        <p:spPr>
          <a:xfrm>
            <a:off x="381000" y="1411552"/>
            <a:ext cx="8382000" cy="5146024"/>
          </a:xfrm>
        </p:spPr>
        <p:txBody>
          <a:bodyPr/>
          <a:lstStyle/>
          <a:p>
            <a:r>
              <a:rPr lang="en-US" sz="2800" dirty="0">
                <a:solidFill>
                  <a:schemeClr val="accent3">
                    <a:lumMod val="75000"/>
                  </a:schemeClr>
                </a:solidFill>
              </a:rPr>
              <a:t>What if I have questions?</a:t>
            </a:r>
          </a:p>
          <a:p>
            <a:pPr lvl="8"/>
            <a:endParaRPr lang="en-US" sz="1200" b="1" dirty="0">
              <a:solidFill>
                <a:schemeClr val="accent2"/>
              </a:solidFill>
            </a:endParaRPr>
          </a:p>
          <a:p>
            <a:pPr lvl="1"/>
            <a:r>
              <a:rPr lang="en-US" sz="1800" b="1" dirty="0">
                <a:solidFill>
                  <a:schemeClr val="accent2"/>
                </a:solidFill>
              </a:rPr>
              <a:t>FTA Assistance:</a:t>
            </a:r>
          </a:p>
          <a:p>
            <a:pPr lvl="2">
              <a:buClr>
                <a:schemeClr val="accent5">
                  <a:lumMod val="50000"/>
                </a:schemeClr>
              </a:buClr>
              <a:buFont typeface="Calibri" panose="020F0502020204030204" pitchFamily="34" charset="0"/>
              <a:buChar char="-"/>
            </a:pPr>
            <a:r>
              <a:rPr lang="en-US" sz="1600" dirty="0">
                <a:solidFill>
                  <a:schemeClr val="accent5">
                    <a:lumMod val="75000"/>
                  </a:schemeClr>
                </a:solidFill>
              </a:rPr>
              <a:t>Iyon Rosario</a:t>
            </a:r>
          </a:p>
          <a:p>
            <a:pPr marL="1257300" lvl="2" indent="0">
              <a:buNone/>
            </a:pPr>
            <a:r>
              <a:rPr lang="en-US" sz="1600" dirty="0">
                <a:solidFill>
                  <a:schemeClr val="accent1"/>
                </a:solidFill>
              </a:rPr>
              <a:t>(202)366-2010 or </a:t>
            </a:r>
            <a:r>
              <a:rPr lang="en-US" sz="1600" dirty="0">
                <a:solidFill>
                  <a:schemeClr val="accent3">
                    <a:lumMod val="75000"/>
                  </a:schemeClr>
                </a:solidFill>
                <a:hlinkClick r:id="rId3"/>
              </a:rPr>
              <a:t>iyon.rosario@dot.gov</a:t>
            </a:r>
            <a:endParaRPr lang="en-US" sz="1600" dirty="0">
              <a:solidFill>
                <a:schemeClr val="accent3">
                  <a:lumMod val="75000"/>
                </a:schemeClr>
              </a:solidFill>
            </a:endParaRPr>
          </a:p>
          <a:p>
            <a:pPr lvl="2"/>
            <a:endParaRPr lang="en-US" sz="1600" dirty="0">
              <a:solidFill>
                <a:schemeClr val="accent3">
                  <a:lumMod val="75000"/>
                </a:schemeClr>
              </a:solidFill>
            </a:endParaRPr>
          </a:p>
          <a:p>
            <a:pPr lvl="2">
              <a:buClr>
                <a:schemeClr val="accent5">
                  <a:lumMod val="50000"/>
                </a:schemeClr>
              </a:buClr>
              <a:buFont typeface="Calibri" panose="020F0502020204030204" pitchFamily="34" charset="0"/>
              <a:buChar char="-"/>
            </a:pPr>
            <a:r>
              <a:rPr lang="en-US" sz="1600" dirty="0">
                <a:solidFill>
                  <a:schemeClr val="accent5">
                    <a:lumMod val="75000"/>
                  </a:schemeClr>
                </a:solidFill>
              </a:rPr>
              <a:t>FTA Drug and Alcohol Hotline</a:t>
            </a:r>
          </a:p>
          <a:p>
            <a:pPr marL="1257300" lvl="2" indent="0">
              <a:buNone/>
            </a:pPr>
            <a:r>
              <a:rPr lang="en-US" sz="1600" dirty="0">
                <a:solidFill>
                  <a:schemeClr val="accent2"/>
                </a:solidFill>
              </a:rPr>
              <a:t>(617)494-6336 or </a:t>
            </a:r>
            <a:r>
              <a:rPr lang="en-US" sz="1600" dirty="0">
                <a:solidFill>
                  <a:schemeClr val="accent3">
                    <a:lumMod val="75000"/>
                  </a:schemeClr>
                </a:solidFill>
                <a:hlinkClick r:id="rId4"/>
              </a:rPr>
              <a:t>fta.damis@dot.gov</a:t>
            </a:r>
            <a:r>
              <a:rPr lang="en-US" sz="1600" dirty="0">
                <a:solidFill>
                  <a:schemeClr val="accent3">
                    <a:lumMod val="75000"/>
                  </a:schemeClr>
                </a:solidFill>
              </a:rPr>
              <a:t> </a:t>
            </a:r>
          </a:p>
          <a:p>
            <a:pPr lvl="1"/>
            <a:endParaRPr lang="en-US" sz="1800" dirty="0">
              <a:solidFill>
                <a:schemeClr val="accent3">
                  <a:lumMod val="75000"/>
                </a:schemeClr>
              </a:solidFill>
            </a:endParaRPr>
          </a:p>
          <a:p>
            <a:pPr lvl="1"/>
            <a:r>
              <a:rPr lang="en-US" sz="1800" b="1" dirty="0">
                <a:solidFill>
                  <a:schemeClr val="accent2"/>
                </a:solidFill>
              </a:rPr>
              <a:t>FMCSA Assistance: </a:t>
            </a:r>
          </a:p>
          <a:p>
            <a:pPr lvl="2">
              <a:buClr>
                <a:schemeClr val="accent5">
                  <a:lumMod val="50000"/>
                </a:schemeClr>
              </a:buClr>
              <a:buFont typeface="Calibri" panose="020F0502020204030204" pitchFamily="34" charset="0"/>
              <a:buChar char="-"/>
            </a:pPr>
            <a:r>
              <a:rPr lang="en-US" sz="1600" dirty="0">
                <a:solidFill>
                  <a:schemeClr val="accent5">
                    <a:lumMod val="75000"/>
                  </a:schemeClr>
                </a:solidFill>
              </a:rPr>
              <a:t>Juan Moya</a:t>
            </a:r>
          </a:p>
          <a:p>
            <a:pPr marL="1257300" lvl="2" indent="0">
              <a:buNone/>
            </a:pPr>
            <a:r>
              <a:rPr lang="en-US" sz="1600" dirty="0">
                <a:solidFill>
                  <a:schemeClr val="accent2"/>
                </a:solidFill>
              </a:rPr>
              <a:t>(202)366-4844 or </a:t>
            </a:r>
            <a:r>
              <a:rPr lang="en-US" sz="1600" dirty="0">
                <a:solidFill>
                  <a:schemeClr val="accent3">
                    <a:lumMod val="75000"/>
                  </a:schemeClr>
                </a:solidFill>
                <a:hlinkClick r:id="rId5"/>
              </a:rPr>
              <a:t>juan.moya@dot.gov</a:t>
            </a:r>
            <a:endParaRPr lang="en-US" sz="1600" dirty="0">
              <a:solidFill>
                <a:schemeClr val="accent3">
                  <a:lumMod val="75000"/>
                </a:schemeClr>
              </a:solidFill>
            </a:endParaRPr>
          </a:p>
          <a:p>
            <a:pPr lvl="2">
              <a:buClr>
                <a:schemeClr val="accent5">
                  <a:lumMod val="50000"/>
                </a:schemeClr>
              </a:buClr>
              <a:buFont typeface="Calibri" panose="020F0502020204030204" pitchFamily="34" charset="0"/>
              <a:buChar char="-"/>
            </a:pPr>
            <a:endParaRPr lang="en-US" sz="1600" dirty="0">
              <a:solidFill>
                <a:schemeClr val="accent5">
                  <a:lumMod val="75000"/>
                </a:schemeClr>
              </a:solidFill>
            </a:endParaRPr>
          </a:p>
          <a:p>
            <a:pPr lvl="2">
              <a:buClr>
                <a:schemeClr val="accent5">
                  <a:lumMod val="50000"/>
                </a:schemeClr>
              </a:buClr>
              <a:buFont typeface="Calibri" panose="020F0502020204030204" pitchFamily="34" charset="0"/>
              <a:buChar char="-"/>
            </a:pPr>
            <a:r>
              <a:rPr lang="en-US" sz="1600" dirty="0">
                <a:solidFill>
                  <a:schemeClr val="accent5">
                    <a:lumMod val="75000"/>
                  </a:schemeClr>
                </a:solidFill>
              </a:rPr>
              <a:t>FMCSA Drug and Alcohol </a:t>
            </a:r>
          </a:p>
          <a:p>
            <a:pPr marL="1257300" lvl="2" indent="0">
              <a:buNone/>
            </a:pPr>
            <a:r>
              <a:rPr lang="en-US" sz="1600" dirty="0">
                <a:solidFill>
                  <a:schemeClr val="accent2"/>
                </a:solidFill>
              </a:rPr>
              <a:t>(202)366-2096 or </a:t>
            </a:r>
            <a:r>
              <a:rPr lang="en-US" sz="1600" dirty="0">
                <a:solidFill>
                  <a:schemeClr val="accent2"/>
                </a:solidFill>
                <a:hlinkClick r:id="rId6"/>
              </a:rPr>
              <a:t>fmcsadrugandalcohol@dot.gov</a:t>
            </a:r>
            <a:r>
              <a:rPr lang="en-US" sz="1600" dirty="0">
                <a:solidFill>
                  <a:schemeClr val="accent2"/>
                </a:solidFill>
              </a:rPr>
              <a:t>	</a:t>
            </a:r>
            <a:endParaRPr lang="en-US" sz="1600" dirty="0">
              <a:solidFill>
                <a:schemeClr val="accent3">
                  <a:lumMod val="75000"/>
                </a:schemeClr>
              </a:solidFill>
            </a:endParaRPr>
          </a:p>
          <a:p>
            <a:pPr lvl="2"/>
            <a:endParaRPr lang="en-US" sz="2000" dirty="0">
              <a:solidFill>
                <a:schemeClr val="accent1"/>
              </a:solidFill>
            </a:endParaRPr>
          </a:p>
          <a:p>
            <a:pPr lvl="1"/>
            <a:endParaRPr lang="en-US" sz="2400" dirty="0">
              <a:solidFill>
                <a:schemeClr val="accent1"/>
              </a:solidFill>
            </a:endParaRPr>
          </a:p>
        </p:txBody>
      </p:sp>
    </p:spTree>
    <p:extLst>
      <p:ext uri="{BB962C8B-B14F-4D97-AF65-F5344CB8AC3E}">
        <p14:creationId xmlns:p14="http://schemas.microsoft.com/office/powerpoint/2010/main" val="2313926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Safety-Sensitive Functions</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379706" y="1513858"/>
            <a:ext cx="3963693" cy="4299037"/>
            <a:chOff x="-74965" y="1591485"/>
            <a:chExt cx="4033311" cy="4277886"/>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Operating a revenue service vehicle</a:t>
              </a:r>
            </a:p>
          </p:txBody>
        </p:sp>
        <p:sp>
          <p:nvSpPr>
            <p:cNvPr id="15" name="Oval 14"/>
            <p:cNvSpPr/>
            <p:nvPr/>
          </p:nvSpPr>
          <p:spPr>
            <a:xfrm>
              <a:off x="-74965" y="1820087"/>
              <a:ext cx="274320" cy="274320"/>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Maintaining a revenue service vehicle or equipment used in revenue service</a:t>
              </a:r>
            </a:p>
          </p:txBody>
        </p:sp>
        <p:sp>
          <p:nvSpPr>
            <p:cNvPr id="20" name="Freeform 19"/>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Controlling dispatch or movement of a revenue service vehicle </a:t>
              </a:r>
            </a:p>
          </p:txBody>
        </p:sp>
        <p:sp>
          <p:nvSpPr>
            <p:cNvPr id="22" name="Freeform 21"/>
            <p:cNvSpPr/>
            <p:nvPr/>
          </p:nvSpPr>
          <p:spPr>
            <a:xfrm>
              <a:off x="3890" y="4251260"/>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Operating a non-revenue service vehicle (when required to have a CDL)</a:t>
              </a:r>
            </a:p>
          </p:txBody>
        </p:sp>
        <p:sp>
          <p:nvSpPr>
            <p:cNvPr id="29" name="Freeform 28"/>
            <p:cNvSpPr/>
            <p:nvPr/>
          </p:nvSpPr>
          <p:spPr>
            <a:xfrm>
              <a:off x="6540" y="5137851"/>
              <a:ext cx="3949154"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Carrying a firearm for security purposes</a:t>
              </a:r>
            </a:p>
          </p:txBody>
        </p:sp>
        <p:sp>
          <p:nvSpPr>
            <p:cNvPr id="30" name="Oval 29"/>
            <p:cNvSpPr/>
            <p:nvPr/>
          </p:nvSpPr>
          <p:spPr>
            <a:xfrm>
              <a:off x="-73649" y="2706677"/>
              <a:ext cx="274320" cy="274320"/>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grpSp>
      <p:grpSp>
        <p:nvGrpSpPr>
          <p:cNvPr id="33" name="Group 32"/>
          <p:cNvGrpSpPr/>
          <p:nvPr/>
        </p:nvGrpSpPr>
        <p:grpSpPr>
          <a:xfrm flipH="1">
            <a:off x="4800600" y="1506268"/>
            <a:ext cx="3886199" cy="2517087"/>
            <a:chOff x="3891" y="1591485"/>
            <a:chExt cx="3954455" cy="2504703"/>
          </a:xfrm>
        </p:grpSpPr>
        <p:sp>
          <p:nvSpPr>
            <p:cNvPr id="34" name="Freeform 3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CDL drivers operating CMVs on public roads</a:t>
              </a:r>
            </a:p>
          </p:txBody>
        </p:sp>
        <p:sp>
          <p:nvSpPr>
            <p:cNvPr id="36" name="Freeform 3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Mechanics – if they may be required to drive a CMV at any time</a:t>
              </a:r>
            </a:p>
          </p:txBody>
        </p:sp>
        <p:sp>
          <p:nvSpPr>
            <p:cNvPr id="37" name="Freeform 36"/>
            <p:cNvSpPr/>
            <p:nvPr/>
          </p:nvSpPr>
          <p:spPr>
            <a:xfrm>
              <a:off x="3891" y="3364668"/>
              <a:ext cx="3949151"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274320" tIns="110491" rIns="274320" bIns="110490" numCol="1" spcCol="1270" anchor="ctr" anchorCtr="0">
              <a:noAutofit/>
            </a:bodyPr>
            <a:lstStyle/>
            <a:p>
              <a:pPr defTabSz="1289050">
                <a:lnSpc>
                  <a:spcPct val="90000"/>
                </a:lnSpc>
                <a:spcBef>
                  <a:spcPct val="0"/>
                </a:spcBef>
                <a:spcAft>
                  <a:spcPct val="35000"/>
                </a:spcAft>
              </a:pPr>
              <a:r>
                <a:rPr lang="en-US" sz="1700" dirty="0">
                  <a:solidFill>
                    <a:schemeClr val="accent1"/>
                  </a:solidFill>
                </a:rPr>
                <a:t>Dispatchers – if they may be required to drive a CMV at any time</a:t>
              </a:r>
            </a:p>
          </p:txBody>
        </p:sp>
      </p:grpSp>
      <p:sp>
        <p:nvSpPr>
          <p:cNvPr id="48" name="Oval 47"/>
          <p:cNvSpPr/>
          <p:nvPr/>
        </p:nvSpPr>
        <p:spPr>
          <a:xfrm>
            <a:off x="379705" y="3529848"/>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9" name="Oval 48"/>
          <p:cNvSpPr/>
          <p:nvPr/>
        </p:nvSpPr>
        <p:spPr>
          <a:xfrm>
            <a:off x="379705" y="4412205"/>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0" name="Oval 49"/>
          <p:cNvSpPr/>
          <p:nvPr/>
        </p:nvSpPr>
        <p:spPr>
          <a:xfrm>
            <a:off x="383108" y="5307489"/>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2" name="Oval 41"/>
          <p:cNvSpPr/>
          <p:nvPr/>
        </p:nvSpPr>
        <p:spPr>
          <a:xfrm flipH="1">
            <a:off x="8488680" y="174359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94879" y="2631618"/>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4" name="Oval 53"/>
          <p:cNvSpPr/>
          <p:nvPr/>
        </p:nvSpPr>
        <p:spPr>
          <a:xfrm flipH="1">
            <a:off x="8488680" y="3531204"/>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549444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Dual-Mode Employers</a:t>
            </a:r>
          </a:p>
        </p:txBody>
      </p:sp>
      <p:sp>
        <p:nvSpPr>
          <p:cNvPr id="3" name="Text Placeholder 2"/>
          <p:cNvSpPr>
            <a:spLocks noGrp="1"/>
          </p:cNvSpPr>
          <p:nvPr>
            <p:ph type="body" sz="quarter" idx="10"/>
          </p:nvPr>
        </p:nvSpPr>
        <p:spPr>
          <a:xfrm>
            <a:off x="381000" y="1411552"/>
            <a:ext cx="8382000" cy="4034951"/>
          </a:xfrm>
        </p:spPr>
        <p:txBody>
          <a:bodyPr/>
          <a:lstStyle/>
          <a:p>
            <a:r>
              <a:rPr lang="en-US" sz="2600" dirty="0">
                <a:solidFill>
                  <a:schemeClr val="accent3">
                    <a:lumMod val="75000"/>
                  </a:schemeClr>
                </a:solidFill>
              </a:rPr>
              <a:t>A county government with transit as well as snowplows or other municipal trucks requiring a CDL</a:t>
            </a:r>
          </a:p>
          <a:p>
            <a:endParaRPr lang="en-US" sz="2600" dirty="0">
              <a:solidFill>
                <a:schemeClr val="accent3">
                  <a:lumMod val="75000"/>
                </a:schemeClr>
              </a:solidFill>
            </a:endParaRPr>
          </a:p>
          <a:p>
            <a:r>
              <a:rPr lang="en-US" sz="2600" dirty="0">
                <a:solidFill>
                  <a:schemeClr val="accent3">
                    <a:lumMod val="75000"/>
                  </a:schemeClr>
                </a:solidFill>
              </a:rPr>
              <a:t>A company with a transit contract and school bus contract where one pool of employees operates school buses and a separate pool of employees operates transit vehicles</a:t>
            </a:r>
          </a:p>
          <a:p>
            <a:pPr marL="0" indent="0">
              <a:buNone/>
            </a:pPr>
            <a:endParaRPr lang="en-US" sz="2600" dirty="0">
              <a:solidFill>
                <a:schemeClr val="accent1"/>
              </a:solidFill>
            </a:endParaRPr>
          </a:p>
          <a:p>
            <a:r>
              <a:rPr lang="en-US" sz="2600" dirty="0">
                <a:solidFill>
                  <a:schemeClr val="accent3">
                    <a:lumMod val="75000"/>
                  </a:schemeClr>
                </a:solidFill>
              </a:rPr>
              <a:t>A company with a transit contract and a school bus contract where employees might operate either vehicle</a:t>
            </a:r>
          </a:p>
          <a:p>
            <a:pPr marL="0" indent="0">
              <a:buNone/>
            </a:pPr>
            <a:endParaRPr lang="en-US" sz="2800" dirty="0">
              <a:solidFill>
                <a:schemeClr val="accent1"/>
              </a:solidFill>
            </a:endParaRPr>
          </a:p>
        </p:txBody>
      </p:sp>
    </p:spTree>
    <p:extLst>
      <p:ext uri="{BB962C8B-B14F-4D97-AF65-F5344CB8AC3E}">
        <p14:creationId xmlns:p14="http://schemas.microsoft.com/office/powerpoint/2010/main" val="2419377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Dual-Mode Employers</a:t>
            </a:r>
          </a:p>
        </p:txBody>
      </p:sp>
      <p:sp>
        <p:nvSpPr>
          <p:cNvPr id="3" name="Text Placeholder 2"/>
          <p:cNvSpPr>
            <a:spLocks noGrp="1"/>
          </p:cNvSpPr>
          <p:nvPr>
            <p:ph type="body" sz="quarter" idx="10"/>
          </p:nvPr>
        </p:nvSpPr>
        <p:spPr>
          <a:xfrm>
            <a:off x="381000" y="1411552"/>
            <a:ext cx="8382000" cy="2289858"/>
          </a:xfrm>
        </p:spPr>
        <p:txBody>
          <a:bodyPr/>
          <a:lstStyle/>
          <a:p>
            <a:pPr>
              <a:buBlip>
                <a:blip r:embed="rId2"/>
              </a:buBlip>
            </a:pPr>
            <a:r>
              <a:rPr lang="en-US" dirty="0">
                <a:solidFill>
                  <a:schemeClr val="accent3">
                    <a:lumMod val="75000"/>
                  </a:schemeClr>
                </a:solidFill>
              </a:rPr>
              <a:t>Dual-mode </a:t>
            </a:r>
            <a:r>
              <a:rPr lang="en-US" i="1" dirty="0">
                <a:solidFill>
                  <a:schemeClr val="accent3">
                    <a:lumMod val="75000"/>
                  </a:schemeClr>
                </a:solidFill>
              </a:rPr>
              <a:t>employer</a:t>
            </a:r>
            <a:r>
              <a:rPr lang="en-US" dirty="0">
                <a:solidFill>
                  <a:schemeClr val="accent3">
                    <a:lumMod val="75000"/>
                  </a:schemeClr>
                </a:solidFill>
              </a:rPr>
              <a:t> does not always mean dual-mode </a:t>
            </a:r>
            <a:r>
              <a:rPr lang="en-US" i="1" dirty="0">
                <a:solidFill>
                  <a:schemeClr val="accent3">
                    <a:lumMod val="75000"/>
                  </a:schemeClr>
                </a:solidFill>
              </a:rPr>
              <a:t>employee</a:t>
            </a:r>
          </a:p>
          <a:p>
            <a:pPr>
              <a:buBlip>
                <a:blip r:embed="rId2"/>
              </a:buBlip>
            </a:pPr>
            <a:endParaRPr lang="en-US" i="1" dirty="0">
              <a:solidFill>
                <a:schemeClr val="accent3">
                  <a:lumMod val="75000"/>
                </a:schemeClr>
              </a:solidFill>
            </a:endParaRPr>
          </a:p>
          <a:p>
            <a:pPr lvl="1"/>
            <a:r>
              <a:rPr lang="en-US" dirty="0">
                <a:solidFill>
                  <a:srgbClr val="002060"/>
                </a:solidFill>
              </a:rPr>
              <a:t>Employees </a:t>
            </a:r>
            <a:r>
              <a:rPr lang="en-US" dirty="0" smtClean="0">
                <a:solidFill>
                  <a:srgbClr val="002060"/>
                </a:solidFill>
              </a:rPr>
              <a:t>who only </a:t>
            </a:r>
            <a:r>
              <a:rPr lang="en-US" dirty="0">
                <a:solidFill>
                  <a:srgbClr val="002060"/>
                </a:solidFill>
              </a:rPr>
              <a:t>do work covered by one mode are only subject to the testing rules of that mode</a:t>
            </a:r>
          </a:p>
        </p:txBody>
      </p:sp>
    </p:spTree>
    <p:extLst>
      <p:ext uri="{BB962C8B-B14F-4D97-AF65-F5344CB8AC3E}">
        <p14:creationId xmlns:p14="http://schemas.microsoft.com/office/powerpoint/2010/main" val="734387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Pre-Employment Testing</a:t>
            </a:r>
          </a:p>
        </p:txBody>
      </p:sp>
      <p:sp>
        <p:nvSpPr>
          <p:cNvPr id="17" name="Rectangle 16"/>
          <p:cNvSpPr/>
          <p:nvPr/>
        </p:nvSpPr>
        <p:spPr>
          <a:xfrm>
            <a:off x="914400" y="872711"/>
            <a:ext cx="3423787"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FTA</a:t>
            </a:r>
          </a:p>
        </p:txBody>
      </p:sp>
      <p:sp>
        <p:nvSpPr>
          <p:cNvPr id="18" name="Rectangle 17"/>
          <p:cNvSpPr/>
          <p:nvPr/>
        </p:nvSpPr>
        <p:spPr>
          <a:xfrm>
            <a:off x="4800600" y="816339"/>
            <a:ext cx="3429000" cy="584775"/>
          </a:xfrm>
          <a:prstGeom prst="rect">
            <a:avLst/>
          </a:prstGeom>
        </p:spPr>
        <p:txBody>
          <a:bodyPr wrap="square">
            <a:spAutoFit/>
          </a:bodyPr>
          <a:lstStyle/>
          <a:p>
            <a:pPr algn="ctr"/>
            <a:r>
              <a:rPr lang="en-US" sz="3200" dirty="0">
                <a:ln w="0"/>
                <a:solidFill>
                  <a:schemeClr val="accent1"/>
                </a:solidFill>
                <a:effectLst>
                  <a:outerShdw blurRad="38100" dist="25400" dir="5400000" algn="ctr" rotWithShape="0">
                    <a:srgbClr val="6E747A">
                      <a:alpha val="43000"/>
                    </a:srgbClr>
                  </a:outerShdw>
                </a:effectLst>
              </a:rPr>
              <a:t>FMCSA</a:t>
            </a:r>
          </a:p>
        </p:txBody>
      </p:sp>
      <p:grpSp>
        <p:nvGrpSpPr>
          <p:cNvPr id="13" name="Group 12"/>
          <p:cNvGrpSpPr/>
          <p:nvPr/>
        </p:nvGrpSpPr>
        <p:grpSpPr>
          <a:xfrm>
            <a:off x="462410" y="1529355"/>
            <a:ext cx="3880989" cy="4206240"/>
            <a:chOff x="9191" y="1591485"/>
            <a:chExt cx="3949155" cy="1618112"/>
          </a:xfrm>
        </p:grpSpPr>
        <p:sp>
          <p:nvSpPr>
            <p:cNvPr id="14" name="Freeform 13"/>
            <p:cNvSpPr/>
            <p:nvPr/>
          </p:nvSpPr>
          <p:spPr>
            <a:xfrm>
              <a:off x="9194" y="1591485"/>
              <a:ext cx="3949152"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457200" tIns="110491" rIns="9144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Negative drug test required before first SS function</a:t>
              </a:r>
            </a:p>
            <a:p>
              <a:pPr marL="231775" indent="-177800" defTabSz="2311400">
                <a:lnSpc>
                  <a:spcPct val="90000"/>
                </a:lnSpc>
                <a:spcBef>
                  <a:spcPct val="0"/>
                </a:spcBef>
                <a:spcAft>
                  <a:spcPct val="35000"/>
                </a:spcAft>
                <a:buFont typeface="Arial" panose="020B0604020202020204" pitchFamily="34" charset="0"/>
                <a:buChar char="•"/>
              </a:pPr>
              <a:r>
                <a:rPr lang="en-US" sz="1700" dirty="0">
                  <a:solidFill>
                    <a:schemeClr val="accent1"/>
                  </a:solidFill>
                </a:rPr>
                <a:t>An employee working for 2        FTA-covered employers must take 2 PE tests (and be in both random testing pools)</a:t>
              </a:r>
            </a:p>
          </p:txBody>
        </p:sp>
        <p:sp>
          <p:nvSpPr>
            <p:cNvPr id="16" name="Freeform 15"/>
            <p:cNvSpPr/>
            <p:nvPr/>
          </p:nvSpPr>
          <p:spPr>
            <a:xfrm>
              <a:off x="9191" y="2478077"/>
              <a:ext cx="3949153" cy="731520"/>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365760" tIns="110491" rIns="91440" bIns="110490" numCol="1" spcCol="1270" anchor="ctr" anchorCtr="0">
              <a:noAutofit/>
            </a:bodyPr>
            <a:lstStyle/>
            <a:p>
              <a:pPr defTabSz="2311400">
                <a:lnSpc>
                  <a:spcPct val="90000"/>
                </a:lnSpc>
                <a:spcBef>
                  <a:spcPct val="0"/>
                </a:spcBef>
              </a:pPr>
              <a:r>
                <a:rPr lang="en-US" sz="2000" dirty="0">
                  <a:solidFill>
                    <a:schemeClr val="accent1"/>
                  </a:solidFill>
                </a:rPr>
                <a:t>PE test if employee has not performed a SS function </a:t>
              </a:r>
              <a:r>
                <a:rPr lang="en-US" sz="2000" b="1" dirty="0">
                  <a:solidFill>
                    <a:schemeClr val="accent1"/>
                  </a:solidFill>
                </a:rPr>
                <a:t>AND</a:t>
              </a:r>
              <a:r>
                <a:rPr lang="en-US" sz="2000" dirty="0">
                  <a:solidFill>
                    <a:schemeClr val="accent1"/>
                  </a:solidFill>
                </a:rPr>
                <a:t> is out of random pool for </a:t>
              </a:r>
              <a:r>
                <a:rPr lang="en-US" sz="2000" b="1" dirty="0">
                  <a:solidFill>
                    <a:schemeClr val="accent1"/>
                  </a:solidFill>
                </a:rPr>
                <a:t>90+</a:t>
              </a:r>
              <a:r>
                <a:rPr lang="en-US" sz="2000" dirty="0">
                  <a:solidFill>
                    <a:schemeClr val="accent1"/>
                  </a:solidFill>
                </a:rPr>
                <a:t> consecutive days</a:t>
              </a:r>
            </a:p>
          </p:txBody>
        </p:sp>
      </p:grpSp>
      <p:grpSp>
        <p:nvGrpSpPr>
          <p:cNvPr id="33" name="Group 32"/>
          <p:cNvGrpSpPr/>
          <p:nvPr/>
        </p:nvGrpSpPr>
        <p:grpSpPr>
          <a:xfrm flipH="1">
            <a:off x="4794563" y="1529354"/>
            <a:ext cx="3880990" cy="4206241"/>
            <a:chOff x="9195" y="1591484"/>
            <a:chExt cx="3949155" cy="1640820"/>
          </a:xfrm>
        </p:grpSpPr>
        <p:sp>
          <p:nvSpPr>
            <p:cNvPr id="34" name="Freeform 33"/>
            <p:cNvSpPr/>
            <p:nvPr/>
          </p:nvSpPr>
          <p:spPr>
            <a:xfrm>
              <a:off x="9198" y="1591484"/>
              <a:ext cx="3949152" cy="746501"/>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Employers may use employee without a pre-employment test if the employee has been in a random testing program for a year and has not had a drug/alcohol violation</a:t>
              </a:r>
            </a:p>
          </p:txBody>
        </p:sp>
        <p:sp>
          <p:nvSpPr>
            <p:cNvPr id="36" name="Freeform 35"/>
            <p:cNvSpPr/>
            <p:nvPr/>
          </p:nvSpPr>
          <p:spPr>
            <a:xfrm>
              <a:off x="9195" y="2490518"/>
              <a:ext cx="3949152" cy="741786"/>
            </a:xfrm>
            <a:custGeom>
              <a:avLst/>
              <a:gdLst>
                <a:gd name="connsiteX0" fmla="*/ 0 w 3059186"/>
                <a:gd name="connsiteY0" fmla="*/ 0 h 627574"/>
                <a:gd name="connsiteX1" fmla="*/ 2745399 w 3059186"/>
                <a:gd name="connsiteY1" fmla="*/ 0 h 627574"/>
                <a:gd name="connsiteX2" fmla="*/ 3059186 w 3059186"/>
                <a:gd name="connsiteY2" fmla="*/ 313787 h 627574"/>
                <a:gd name="connsiteX3" fmla="*/ 2745399 w 3059186"/>
                <a:gd name="connsiteY3" fmla="*/ 627574 h 627574"/>
                <a:gd name="connsiteX4" fmla="*/ 0 w 3059186"/>
                <a:gd name="connsiteY4" fmla="*/ 627574 h 627574"/>
                <a:gd name="connsiteX5" fmla="*/ 0 w 3059186"/>
                <a:gd name="connsiteY5" fmla="*/ 0 h 627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9186" h="627574">
                  <a:moveTo>
                    <a:pt x="3059186" y="627573"/>
                  </a:moveTo>
                  <a:lnTo>
                    <a:pt x="313787" y="627573"/>
                  </a:lnTo>
                  <a:lnTo>
                    <a:pt x="0" y="313787"/>
                  </a:lnTo>
                  <a:lnTo>
                    <a:pt x="313787" y="1"/>
                  </a:lnTo>
                  <a:lnTo>
                    <a:pt x="3059186" y="1"/>
                  </a:lnTo>
                  <a:lnTo>
                    <a:pt x="3059186" y="627573"/>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82880" tIns="110491" rIns="274320" bIns="110490" numCol="1" spcCol="1270" anchor="ctr" anchorCtr="0">
              <a:noAutofit/>
            </a:bodyPr>
            <a:lstStyle/>
            <a:p>
              <a:pPr defTabSz="2311400">
                <a:lnSpc>
                  <a:spcPct val="90000"/>
                </a:lnSpc>
                <a:spcBef>
                  <a:spcPct val="0"/>
                </a:spcBef>
                <a:spcAft>
                  <a:spcPct val="35000"/>
                </a:spcAft>
              </a:pPr>
              <a:r>
                <a:rPr lang="en-US" sz="2000" dirty="0">
                  <a:solidFill>
                    <a:schemeClr val="accent1"/>
                  </a:solidFill>
                </a:rPr>
                <a:t>PE test if employee is out of  random pool for more than       </a:t>
              </a:r>
              <a:r>
                <a:rPr lang="en-US" sz="2000" b="1" dirty="0">
                  <a:solidFill>
                    <a:schemeClr val="accent1"/>
                  </a:solidFill>
                </a:rPr>
                <a:t>30</a:t>
              </a:r>
              <a:r>
                <a:rPr lang="en-US" sz="2000" dirty="0">
                  <a:solidFill>
                    <a:schemeClr val="accent1"/>
                  </a:solidFill>
                </a:rPr>
                <a:t> days</a:t>
              </a:r>
            </a:p>
          </p:txBody>
        </p:sp>
      </p:grpSp>
      <p:sp>
        <p:nvSpPr>
          <p:cNvPr id="42" name="Oval 41"/>
          <p:cNvSpPr/>
          <p:nvPr/>
        </p:nvSpPr>
        <p:spPr>
          <a:xfrm flipH="1">
            <a:off x="8548468" y="2342300"/>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1" name="Oval 50"/>
          <p:cNvSpPr/>
          <p:nvPr/>
        </p:nvSpPr>
        <p:spPr>
          <a:xfrm flipH="1">
            <a:off x="8488680" y="4647651"/>
            <a:ext cx="274320" cy="274320"/>
          </a:xfrm>
          <a:prstGeom prst="ellipse">
            <a:avLst/>
          </a:prstGeom>
          <a:gradFill rotWithShape="0">
            <a:gsLst>
              <a:gs pos="0">
                <a:schemeClr val="dk2">
                  <a:tint val="40000"/>
                  <a:satMod val="350000"/>
                </a:schemeClr>
              </a:gs>
              <a:gs pos="40000">
                <a:schemeClr val="dk2">
                  <a:tint val="45000"/>
                  <a:shade val="99000"/>
                  <a:satMod val="350000"/>
                </a:schemeClr>
              </a:gs>
              <a:gs pos="100000">
                <a:schemeClr val="dk2">
                  <a:shade val="20000"/>
                  <a:satMod val="255000"/>
                </a:schemeClr>
              </a:gs>
            </a:gsLst>
            <a:path path="circle">
              <a:fillToRect l="50000" t="-80000" r="50000" b="180000"/>
            </a:path>
          </a:grad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Oval 26"/>
          <p:cNvSpPr/>
          <p:nvPr/>
        </p:nvSpPr>
        <p:spPr>
          <a:xfrm>
            <a:off x="373273" y="4620169"/>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Oval 27"/>
          <p:cNvSpPr/>
          <p:nvPr/>
        </p:nvSpPr>
        <p:spPr>
          <a:xfrm>
            <a:off x="373274" y="2349780"/>
            <a:ext cx="269585" cy="275676"/>
          </a:xfrm>
          <a:prstGeom prst="ellipse">
            <a:avLst/>
          </a:prstGeom>
          <a:ln>
            <a:noFill/>
          </a:ln>
        </p:spPr>
        <p:style>
          <a:lnRef idx="2">
            <a:scrgbClr r="0" g="0" b="0"/>
          </a:lnRef>
          <a:fillRef idx="1002">
            <a:schemeClr val="lt2"/>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96061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 Pre-Employment</a:t>
            </a:r>
          </a:p>
        </p:txBody>
      </p:sp>
      <p:sp>
        <p:nvSpPr>
          <p:cNvPr id="3" name="Text Placeholder 2"/>
          <p:cNvSpPr>
            <a:spLocks noGrp="1"/>
          </p:cNvSpPr>
          <p:nvPr>
            <p:ph type="body" sz="quarter" idx="10"/>
          </p:nvPr>
        </p:nvSpPr>
        <p:spPr>
          <a:xfrm>
            <a:off x="381000" y="1411552"/>
            <a:ext cx="8458200" cy="5029069"/>
          </a:xfrm>
        </p:spPr>
        <p:txBody>
          <a:bodyPr vert="horz" wrap="square" lIns="0" tIns="0" rIns="0" bIns="0" rtlCol="0" anchor="t">
            <a:spAutoFit/>
          </a:bodyPr>
          <a:lstStyle/>
          <a:p>
            <a:r>
              <a:rPr lang="en-US" sz="2800" dirty="0">
                <a:solidFill>
                  <a:schemeClr val="accent3">
                    <a:lumMod val="75000"/>
                  </a:schemeClr>
                </a:solidFill>
              </a:rPr>
              <a:t>Do I need two pre-employment tests (i.e., one for FTA and one for FMCSA)?</a:t>
            </a:r>
          </a:p>
          <a:p>
            <a:pPr lvl="1"/>
            <a:r>
              <a:rPr lang="en-US" sz="2400" dirty="0">
                <a:solidFill>
                  <a:schemeClr val="accent1"/>
                </a:solidFill>
              </a:rPr>
              <a:t>No, only one test is required.</a:t>
            </a:r>
          </a:p>
          <a:p>
            <a:pPr lvl="1"/>
            <a:endParaRPr lang="en-US" sz="2400" dirty="0">
              <a:solidFill>
                <a:schemeClr val="accent1"/>
              </a:solidFill>
            </a:endParaRPr>
          </a:p>
          <a:p>
            <a:r>
              <a:rPr lang="en-US" sz="2800" dirty="0">
                <a:solidFill>
                  <a:schemeClr val="accent3">
                    <a:lumMod val="75000"/>
                  </a:schemeClr>
                </a:solidFill>
              </a:rPr>
              <a:t>What is checked on the CCF: FTA or FMCSA?</a:t>
            </a:r>
          </a:p>
          <a:p>
            <a:pPr lvl="1"/>
            <a:r>
              <a:rPr lang="en-US" sz="2400" dirty="0">
                <a:solidFill>
                  <a:schemeClr val="accent1"/>
                </a:solidFill>
              </a:rPr>
              <a:t>Choose the mode that will regulate &gt;50% of the employee’s functions.</a:t>
            </a:r>
          </a:p>
          <a:p>
            <a:endParaRPr lang="en-US" sz="2800" dirty="0">
              <a:solidFill>
                <a:schemeClr val="accent3">
                  <a:lumMod val="75000"/>
                </a:schemeClr>
              </a:solidFill>
            </a:endParaRPr>
          </a:p>
          <a:p>
            <a:r>
              <a:rPr lang="en-US" sz="2800" dirty="0">
                <a:solidFill>
                  <a:schemeClr val="accent3">
                    <a:lumMod val="75000"/>
                  </a:schemeClr>
                </a:solidFill>
              </a:rPr>
              <a:t>What if I don’t know which mode that will be?</a:t>
            </a:r>
          </a:p>
          <a:p>
            <a:pPr lvl="1"/>
            <a:r>
              <a:rPr lang="en-US" sz="2400" dirty="0">
                <a:solidFill>
                  <a:schemeClr val="accent1"/>
                </a:solidFill>
              </a:rPr>
              <a:t>Ask a supervisor to describe their job functions and make an educated decision.</a:t>
            </a:r>
          </a:p>
          <a:p>
            <a:endParaRPr lang="en-US" dirty="0">
              <a:solidFill>
                <a:schemeClr val="accent1"/>
              </a:solidFill>
            </a:endParaRPr>
          </a:p>
        </p:txBody>
      </p:sp>
    </p:spTree>
    <p:extLst>
      <p:ext uri="{BB962C8B-B14F-4D97-AF65-F5344CB8AC3E}">
        <p14:creationId xmlns:p14="http://schemas.microsoft.com/office/powerpoint/2010/main" val="1562649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Light Background Segoe 4-3 template-template_April-17-2007">
  <a:themeElements>
    <a:clrScheme name="Custom 1">
      <a:dk1>
        <a:srgbClr val="ACCBF9"/>
      </a:dk1>
      <a:lt1>
        <a:sysClr val="window" lastClr="FFFFFF"/>
      </a:lt1>
      <a:dk2>
        <a:srgbClr val="242852"/>
      </a:dk2>
      <a:lt2>
        <a:srgbClr val="ACCBF9"/>
      </a:lt2>
      <a:accent1>
        <a:srgbClr val="242852"/>
      </a:accent1>
      <a:accent2>
        <a:srgbClr val="242852"/>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bar design)</Template>
  <TotalTime>3578</TotalTime>
  <Words>2183</Words>
  <Application>Microsoft Office PowerPoint</Application>
  <PresentationFormat>On-screen Show (4:3)</PresentationFormat>
  <Paragraphs>355</Paragraphs>
  <Slides>41</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41</vt:i4>
      </vt:variant>
    </vt:vector>
  </HeadingPairs>
  <TitlesOfParts>
    <vt:vector size="48" baseType="lpstr">
      <vt:lpstr>Arial</vt:lpstr>
      <vt:lpstr>Calibri</vt:lpstr>
      <vt:lpstr>Courier New</vt:lpstr>
      <vt:lpstr>Segoe</vt:lpstr>
      <vt:lpstr>Wingdings</vt:lpstr>
      <vt:lpstr>Light Background Segoe 4-3 template-template_April-17-2007</vt:lpstr>
      <vt:lpstr>White with Courier font for code slides</vt:lpstr>
      <vt:lpstr>Employers who are Covered by FTA and FMCSA:  How to Manage the Dual Modes</vt:lpstr>
      <vt:lpstr>Guiding Regulations</vt:lpstr>
      <vt:lpstr>Who is Covered?</vt:lpstr>
      <vt:lpstr>Coverage - Exemptions</vt:lpstr>
      <vt:lpstr>Safety-Sensitive Functions</vt:lpstr>
      <vt:lpstr>Examples of Dual-Mode Employers</vt:lpstr>
      <vt:lpstr>Dual-Mode Employers</vt:lpstr>
      <vt:lpstr>Pre-Employment Testing</vt:lpstr>
      <vt:lpstr>Key Questions – Pre-Employment</vt:lpstr>
      <vt:lpstr>Key Questions – Pre-Employment</vt:lpstr>
      <vt:lpstr>Previous Employer Testing History</vt:lpstr>
      <vt:lpstr>Key Questions – Testing History</vt:lpstr>
      <vt:lpstr>Exemptions from FMCSA  §391 Medical Qualifications</vt:lpstr>
      <vt:lpstr>Random Testing</vt:lpstr>
      <vt:lpstr>Availability for Random Testing</vt:lpstr>
      <vt:lpstr>Key Questions – Random Testing</vt:lpstr>
      <vt:lpstr>Post-Accident Testing Thresholds</vt:lpstr>
      <vt:lpstr>PowerPoint Presentation</vt:lpstr>
      <vt:lpstr>PowerPoint Presentation</vt:lpstr>
      <vt:lpstr>Post-Accident Time Requirements</vt:lpstr>
      <vt:lpstr>Key Questions – Post-Accident Testing</vt:lpstr>
      <vt:lpstr>Reasonable Suspicion</vt:lpstr>
      <vt:lpstr>Reasonable Suspicion</vt:lpstr>
      <vt:lpstr>Key Questions – Reasonable Suspicion</vt:lpstr>
      <vt:lpstr>Alcohol Prohibitions</vt:lpstr>
      <vt:lpstr>Key Questions – Alcohol Prohibtions</vt:lpstr>
      <vt:lpstr>Consequences for Violations</vt:lpstr>
      <vt:lpstr>Key Questions – Violations </vt:lpstr>
      <vt:lpstr>Rx and OTC Medications</vt:lpstr>
      <vt:lpstr>Policy Requirements</vt:lpstr>
      <vt:lpstr>Policy: Required Content</vt:lpstr>
      <vt:lpstr>Policy: Required Content</vt:lpstr>
      <vt:lpstr>Policy: Required Content</vt:lpstr>
      <vt:lpstr>Policy: Required Content</vt:lpstr>
      <vt:lpstr>Key Questions – Policies  </vt:lpstr>
      <vt:lpstr>Employee &amp; Supervisor Training</vt:lpstr>
      <vt:lpstr>Records Retention - Training</vt:lpstr>
      <vt:lpstr>MIS Reporting</vt:lpstr>
      <vt:lpstr>Key Questions – MIS Reporting</vt:lpstr>
      <vt:lpstr>Enforcement &amp; Compliance</vt:lpstr>
      <vt:lpstr>Helpful Contact Information</vt:lpstr>
    </vt:vector>
  </TitlesOfParts>
  <Company>USDOT-Volpe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DeCoste, Lori (VOLPE)</dc:creator>
  <cp:keywords/>
  <cp:lastModifiedBy>DeCoste, Lori (VOLPE)</cp:lastModifiedBy>
  <cp:revision>151</cp:revision>
  <cp:lastPrinted>2019-03-07T14:23:41Z</cp:lastPrinted>
  <dcterms:created xsi:type="dcterms:W3CDTF">2017-01-09T14:44:13Z</dcterms:created>
  <dcterms:modified xsi:type="dcterms:W3CDTF">2019-03-07T18:32:53Z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